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IBM Plex Sans Condensed" panose="020B0506050203000203" pitchFamily="34" charset="0"/>
      <p:regular r:id="rId18"/>
    </p:embeddedFont>
    <p:embeddedFont>
      <p:font typeface="IBM Plex Sans Condensed Bold" panose="020B0806050203000203" charset="0"/>
      <p:regular r:id="rId19"/>
    </p:embeddedFont>
    <p:embeddedFont>
      <p:font typeface="IBM Plex Sans Condensed Medium" panose="020B0606050203000203" pitchFamily="34" charset="0"/>
      <p:regular r:id="rId20"/>
    </p:embeddedFont>
    <p:embeddedFont>
      <p:font typeface="Poppins" panose="00000500000000000000" pitchFamily="2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7" d="100"/>
          <a:sy n="67" d="100"/>
        </p:scale>
        <p:origin x="396" y="2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svg"/><Relationship Id="rId7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sv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50000">
              <a:srgbClr val="000000">
                <a:alpha val="100000"/>
              </a:srgbClr>
            </a:gs>
            <a:gs pos="100000">
              <a:srgbClr val="34011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260399"/>
            <a:ext cx="8274515" cy="11553097"/>
          </a:xfrm>
          <a:custGeom>
            <a:avLst/>
            <a:gdLst/>
            <a:ahLst/>
            <a:cxnLst/>
            <a:rect l="l" t="t" r="r" b="b"/>
            <a:pathLst>
              <a:path w="8274515" h="11553097">
                <a:moveTo>
                  <a:pt x="0" y="0"/>
                </a:moveTo>
                <a:lnTo>
                  <a:pt x="8274515" y="0"/>
                </a:lnTo>
                <a:lnTo>
                  <a:pt x="8274515" y="11553096"/>
                </a:lnTo>
                <a:lnTo>
                  <a:pt x="0" y="11553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407952" y="7385566"/>
            <a:ext cx="3323340" cy="1110926"/>
            <a:chOff x="0" y="-28575"/>
            <a:chExt cx="875283" cy="2925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5283" cy="235439"/>
            </a:xfrm>
            <a:custGeom>
              <a:avLst/>
              <a:gdLst/>
              <a:ahLst/>
              <a:cxnLst/>
              <a:rect l="l" t="t" r="r" b="b"/>
              <a:pathLst>
                <a:path w="875283" h="235439">
                  <a:moveTo>
                    <a:pt x="39603" y="0"/>
                  </a:moveTo>
                  <a:lnTo>
                    <a:pt x="835680" y="0"/>
                  </a:lnTo>
                  <a:cubicBezTo>
                    <a:pt x="846184" y="0"/>
                    <a:pt x="856257" y="4172"/>
                    <a:pt x="863684" y="11599"/>
                  </a:cubicBezTo>
                  <a:cubicBezTo>
                    <a:pt x="871110" y="19026"/>
                    <a:pt x="875283" y="29099"/>
                    <a:pt x="875283" y="39603"/>
                  </a:cubicBezTo>
                  <a:lnTo>
                    <a:pt x="875283" y="195837"/>
                  </a:lnTo>
                  <a:cubicBezTo>
                    <a:pt x="875283" y="206340"/>
                    <a:pt x="871110" y="216413"/>
                    <a:pt x="863684" y="223840"/>
                  </a:cubicBezTo>
                  <a:cubicBezTo>
                    <a:pt x="856257" y="231267"/>
                    <a:pt x="846184" y="235439"/>
                    <a:pt x="835680" y="235439"/>
                  </a:cubicBezTo>
                  <a:lnTo>
                    <a:pt x="39603" y="235439"/>
                  </a:lnTo>
                  <a:cubicBezTo>
                    <a:pt x="29099" y="235439"/>
                    <a:pt x="19026" y="231267"/>
                    <a:pt x="11599" y="223840"/>
                  </a:cubicBezTo>
                  <a:cubicBezTo>
                    <a:pt x="4172" y="216413"/>
                    <a:pt x="0" y="206340"/>
                    <a:pt x="0" y="195837"/>
                  </a:cubicBezTo>
                  <a:lnTo>
                    <a:pt x="0" y="39603"/>
                  </a:lnTo>
                  <a:cubicBezTo>
                    <a:pt x="0" y="29099"/>
                    <a:pt x="4172" y="19026"/>
                    <a:pt x="11599" y="11599"/>
                  </a:cubicBezTo>
                  <a:cubicBezTo>
                    <a:pt x="19026" y="4172"/>
                    <a:pt x="29099" y="0"/>
                    <a:pt x="3960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8089C">
                    <a:alpha val="100000"/>
                  </a:srgbClr>
                </a:gs>
                <a:gs pos="100000">
                  <a:srgbClr val="872BB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75283" cy="2925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 b="1" spc="-30" dirty="0">
                  <a:solidFill>
                    <a:srgbClr val="FFFFFF"/>
                  </a:solidFill>
                  <a:latin typeface="IBM Plex Sans Condensed Bold"/>
                  <a:ea typeface="IBM Plex Sans Condensed Bold"/>
                  <a:cs typeface="IBM Plex Sans Condensed Bold"/>
                  <a:sym typeface="IBM Plex Sans Condensed Bold"/>
                </a:rPr>
                <a:t>Date: 10-11-2025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1114425"/>
            <a:ext cx="16230600" cy="89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89"/>
              </a:lnSpc>
            </a:pPr>
            <a:r>
              <a:rPr lang="en-US" sz="6499" b="1" spc="-12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Software Maintenance and Its Value</a:t>
            </a:r>
          </a:p>
        </p:txBody>
      </p:sp>
      <p:sp>
        <p:nvSpPr>
          <p:cNvPr id="7" name="Freeform 7"/>
          <p:cNvSpPr/>
          <p:nvPr/>
        </p:nvSpPr>
        <p:spPr>
          <a:xfrm>
            <a:off x="2527421" y="2644807"/>
            <a:ext cx="1270675" cy="1137920"/>
          </a:xfrm>
          <a:custGeom>
            <a:avLst/>
            <a:gdLst/>
            <a:ahLst/>
            <a:cxnLst/>
            <a:rect l="l" t="t" r="r" b="b"/>
            <a:pathLst>
              <a:path w="1270675" h="1137920">
                <a:moveTo>
                  <a:pt x="0" y="0"/>
                </a:moveTo>
                <a:lnTo>
                  <a:pt x="1270676" y="0"/>
                </a:lnTo>
                <a:lnTo>
                  <a:pt x="1270676" y="1137920"/>
                </a:lnTo>
                <a:lnTo>
                  <a:pt x="0" y="11379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880" t="-14515" r="-23541" b="-4563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394906" y="2644807"/>
            <a:ext cx="1335089" cy="1308387"/>
          </a:xfrm>
          <a:custGeom>
            <a:avLst/>
            <a:gdLst/>
            <a:ahLst/>
            <a:cxnLst/>
            <a:rect l="l" t="t" r="r" b="b"/>
            <a:pathLst>
              <a:path w="1335089" h="1308387">
                <a:moveTo>
                  <a:pt x="0" y="0"/>
                </a:moveTo>
                <a:lnTo>
                  <a:pt x="1335089" y="0"/>
                </a:lnTo>
                <a:lnTo>
                  <a:pt x="1335089" y="1308387"/>
                </a:lnTo>
                <a:lnTo>
                  <a:pt x="0" y="13083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474119" y="2692432"/>
            <a:ext cx="9339762" cy="1090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0"/>
              </a:lnSpc>
            </a:pPr>
            <a:r>
              <a:rPr lang="en-US" sz="4000" b="1" spc="-8" dirty="0">
                <a:solidFill>
                  <a:srgbClr val="FFFFFF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International University of Business Agriculture and Technology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81918" y="3773202"/>
            <a:ext cx="875682" cy="380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57"/>
              </a:lnSpc>
              <a:spcBef>
                <a:spcPct val="0"/>
              </a:spcBef>
            </a:pPr>
            <a:r>
              <a:rPr lang="en-US" sz="2255" b="1" spc="-24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IUBAT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279973" y="5342460"/>
            <a:ext cx="4565399" cy="3406652"/>
            <a:chOff x="0" y="0"/>
            <a:chExt cx="6087199" cy="4542203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6087199" cy="4542203"/>
              <a:chOff x="0" y="0"/>
              <a:chExt cx="1240204" cy="92542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240205" cy="925427"/>
              </a:xfrm>
              <a:custGeom>
                <a:avLst/>
                <a:gdLst/>
                <a:ahLst/>
                <a:cxnLst/>
                <a:rect l="l" t="t" r="r" b="b"/>
                <a:pathLst>
                  <a:path w="1240205" h="925427">
                    <a:moveTo>
                      <a:pt x="33916" y="0"/>
                    </a:moveTo>
                    <a:lnTo>
                      <a:pt x="1206289" y="0"/>
                    </a:lnTo>
                    <a:cubicBezTo>
                      <a:pt x="1225020" y="0"/>
                      <a:pt x="1240205" y="15185"/>
                      <a:pt x="1240205" y="33916"/>
                    </a:cubicBezTo>
                    <a:lnTo>
                      <a:pt x="1240205" y="891512"/>
                    </a:lnTo>
                    <a:cubicBezTo>
                      <a:pt x="1240205" y="910243"/>
                      <a:pt x="1225020" y="925427"/>
                      <a:pt x="1206289" y="925427"/>
                    </a:cubicBezTo>
                    <a:lnTo>
                      <a:pt x="33916" y="925427"/>
                    </a:lnTo>
                    <a:cubicBezTo>
                      <a:pt x="15185" y="925427"/>
                      <a:pt x="0" y="910243"/>
                      <a:pt x="0" y="891512"/>
                    </a:cubicBezTo>
                    <a:lnTo>
                      <a:pt x="0" y="33916"/>
                    </a:lnTo>
                    <a:cubicBezTo>
                      <a:pt x="0" y="15185"/>
                      <a:pt x="15185" y="0"/>
                      <a:pt x="33916" y="0"/>
                    </a:cubicBezTo>
                    <a:close/>
                  </a:path>
                </a:pathLst>
              </a:custGeom>
              <a:solidFill>
                <a:srgbClr val="2C2227">
                  <a:alpha val="43922"/>
                </a:srgbClr>
              </a:solidFill>
              <a:ln w="28575" cap="sq">
                <a:solidFill>
                  <a:srgbClr val="FFFFFF">
                    <a:alpha val="43922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1240204" cy="9635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3157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47195" y="794177"/>
              <a:ext cx="5992810" cy="2992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3000" b="1" spc="-6" dirty="0">
                  <a:solidFill>
                    <a:srgbClr val="FFFFFF"/>
                  </a:solidFill>
                  <a:latin typeface="IBM Plex Sans Condensed Medium"/>
                  <a:ea typeface="IBM Plex Sans Condensed Medium"/>
                  <a:cs typeface="IBM Plex Sans Condensed Medium"/>
                  <a:sym typeface="IBM Plex Sans Condensed Medium"/>
                </a:rPr>
                <a:t>Supervisor</a:t>
              </a:r>
            </a:p>
            <a:p>
              <a:pPr algn="ctr">
                <a:lnSpc>
                  <a:spcPts val="3500"/>
                </a:lnSpc>
              </a:pPr>
              <a:r>
                <a:rPr lang="en-US" sz="3000" b="1" spc="-6" dirty="0">
                  <a:solidFill>
                    <a:srgbClr val="FFFFFF"/>
                  </a:solidFill>
                  <a:latin typeface="IBM Plex Sans Condensed Medium"/>
                  <a:ea typeface="IBM Plex Sans Condensed Medium"/>
                  <a:cs typeface="IBM Plex Sans Condensed Medium"/>
                  <a:sym typeface="IBM Plex Sans Condensed Medium"/>
                </a:rPr>
                <a:t>Jannatul Ferdous</a:t>
              </a:r>
            </a:p>
            <a:p>
              <a:pPr algn="ctr">
                <a:lnSpc>
                  <a:spcPts val="3500"/>
                </a:lnSpc>
              </a:pPr>
              <a:r>
                <a:rPr lang="en-US" sz="3000" b="1" spc="-6" dirty="0">
                  <a:solidFill>
                    <a:srgbClr val="FFFFFF"/>
                  </a:solidFill>
                  <a:latin typeface="IBM Plex Sans Condensed Medium"/>
                  <a:ea typeface="IBM Plex Sans Condensed Medium"/>
                  <a:cs typeface="IBM Plex Sans Condensed Medium"/>
                  <a:sym typeface="IBM Plex Sans Condensed Medium"/>
                </a:rPr>
                <a:t>Lecturer</a:t>
              </a:r>
            </a:p>
            <a:p>
              <a:pPr algn="ctr">
                <a:lnSpc>
                  <a:spcPts val="3500"/>
                </a:lnSpc>
              </a:pPr>
              <a:r>
                <a:rPr lang="en-US" sz="3000" b="1" spc="-6" dirty="0">
                  <a:solidFill>
                    <a:srgbClr val="FFFFFF"/>
                  </a:solidFill>
                  <a:latin typeface="IBM Plex Sans Condensed Medium"/>
                  <a:ea typeface="IBM Plex Sans Condensed Medium"/>
                  <a:cs typeface="IBM Plex Sans Condensed Medium"/>
                  <a:sym typeface="IBM Plex Sans Condensed Medium"/>
                </a:rPr>
                <a:t>(Department of CSE,</a:t>
              </a:r>
            </a:p>
            <a:p>
              <a:pPr algn="ctr">
                <a:lnSpc>
                  <a:spcPts val="3500"/>
                </a:lnSpc>
              </a:pPr>
              <a:r>
                <a:rPr lang="en-US" sz="3000" b="1" spc="-6" dirty="0">
                  <a:solidFill>
                    <a:srgbClr val="FFFFFF"/>
                  </a:solidFill>
                  <a:latin typeface="IBM Plex Sans Condensed Medium"/>
                  <a:ea typeface="IBM Plex Sans Condensed Medium"/>
                  <a:cs typeface="IBM Plex Sans Condensed Medium"/>
                  <a:sym typeface="IBM Plex Sans Condensed Medium"/>
                </a:rPr>
                <a:t>IUBAT)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230039" y="5783147"/>
            <a:ext cx="4088952" cy="1262639"/>
            <a:chOff x="0" y="0"/>
            <a:chExt cx="5451936" cy="1683519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5451936" cy="1683519"/>
              <a:chOff x="0" y="0"/>
              <a:chExt cx="1110776" cy="343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110776" cy="343000"/>
              </a:xfrm>
              <a:custGeom>
                <a:avLst/>
                <a:gdLst/>
                <a:ahLst/>
                <a:cxnLst/>
                <a:rect l="l" t="t" r="r" b="b"/>
                <a:pathLst>
                  <a:path w="1110776" h="343000">
                    <a:moveTo>
                      <a:pt x="37868" y="0"/>
                    </a:moveTo>
                    <a:lnTo>
                      <a:pt x="1072909" y="0"/>
                    </a:lnTo>
                    <a:cubicBezTo>
                      <a:pt x="1082952" y="0"/>
                      <a:pt x="1092583" y="3990"/>
                      <a:pt x="1099685" y="11091"/>
                    </a:cubicBezTo>
                    <a:cubicBezTo>
                      <a:pt x="1106787" y="18193"/>
                      <a:pt x="1110776" y="27824"/>
                      <a:pt x="1110776" y="37868"/>
                    </a:cubicBezTo>
                    <a:lnTo>
                      <a:pt x="1110776" y="305132"/>
                    </a:lnTo>
                    <a:cubicBezTo>
                      <a:pt x="1110776" y="315175"/>
                      <a:pt x="1106787" y="324807"/>
                      <a:pt x="1099685" y="331909"/>
                    </a:cubicBezTo>
                    <a:cubicBezTo>
                      <a:pt x="1092583" y="339010"/>
                      <a:pt x="1082952" y="343000"/>
                      <a:pt x="1072909" y="343000"/>
                    </a:cubicBezTo>
                    <a:lnTo>
                      <a:pt x="37868" y="343000"/>
                    </a:lnTo>
                    <a:cubicBezTo>
                      <a:pt x="27824" y="343000"/>
                      <a:pt x="18193" y="339010"/>
                      <a:pt x="11091" y="331909"/>
                    </a:cubicBezTo>
                    <a:cubicBezTo>
                      <a:pt x="3990" y="324807"/>
                      <a:pt x="0" y="315175"/>
                      <a:pt x="0" y="305132"/>
                    </a:cubicBezTo>
                    <a:lnTo>
                      <a:pt x="0" y="37868"/>
                    </a:lnTo>
                    <a:cubicBezTo>
                      <a:pt x="0" y="27824"/>
                      <a:pt x="3990" y="18193"/>
                      <a:pt x="11091" y="11091"/>
                    </a:cubicBezTo>
                    <a:cubicBezTo>
                      <a:pt x="18193" y="3990"/>
                      <a:pt x="27824" y="0"/>
                      <a:pt x="37868" y="0"/>
                    </a:cubicBezTo>
                    <a:close/>
                  </a:path>
                </a:pathLst>
              </a:custGeom>
              <a:solidFill>
                <a:srgbClr val="2C2227">
                  <a:alpha val="43922"/>
                </a:srgbClr>
              </a:solidFill>
              <a:ln w="28575" cap="sq">
                <a:solidFill>
                  <a:srgbClr val="FFFFFF">
                    <a:alpha val="43922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1110776" cy="3811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3157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0" y="635802"/>
              <a:ext cx="5451936" cy="5667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96"/>
                </a:lnSpc>
              </a:pPr>
              <a:r>
                <a:rPr lang="en-US" sz="3015" b="1" spc="-6">
                  <a:solidFill>
                    <a:srgbClr val="FFFFFF"/>
                  </a:solidFill>
                  <a:latin typeface="IBM Plex Sans Condensed Bold"/>
                  <a:ea typeface="IBM Plex Sans Condensed Bold"/>
                  <a:cs typeface="IBM Plex Sans Condensed Bold"/>
                  <a:sym typeface="IBM Plex Sans Condensed Bold"/>
                </a:rPr>
                <a:t>Department of CSE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676682" y="4424266"/>
            <a:ext cx="6582618" cy="5243040"/>
            <a:chOff x="0" y="0"/>
            <a:chExt cx="1892177" cy="142428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892177" cy="1424288"/>
            </a:xfrm>
            <a:custGeom>
              <a:avLst/>
              <a:gdLst/>
              <a:ahLst/>
              <a:cxnLst/>
              <a:rect l="l" t="t" r="r" b="b"/>
              <a:pathLst>
                <a:path w="1892177" h="1424288">
                  <a:moveTo>
                    <a:pt x="22230" y="0"/>
                  </a:moveTo>
                  <a:lnTo>
                    <a:pt x="1869947" y="0"/>
                  </a:lnTo>
                  <a:cubicBezTo>
                    <a:pt x="1875843" y="0"/>
                    <a:pt x="1881497" y="2342"/>
                    <a:pt x="1885666" y="6511"/>
                  </a:cubicBezTo>
                  <a:cubicBezTo>
                    <a:pt x="1889835" y="10680"/>
                    <a:pt x="1892177" y="16334"/>
                    <a:pt x="1892177" y="22230"/>
                  </a:cubicBezTo>
                  <a:lnTo>
                    <a:pt x="1892177" y="1402058"/>
                  </a:lnTo>
                  <a:cubicBezTo>
                    <a:pt x="1892177" y="1414335"/>
                    <a:pt x="1882225" y="1424288"/>
                    <a:pt x="1869947" y="1424288"/>
                  </a:cubicBezTo>
                  <a:lnTo>
                    <a:pt x="22230" y="1424288"/>
                  </a:lnTo>
                  <a:cubicBezTo>
                    <a:pt x="9953" y="1424288"/>
                    <a:pt x="0" y="1414335"/>
                    <a:pt x="0" y="1402058"/>
                  </a:cubicBezTo>
                  <a:lnTo>
                    <a:pt x="0" y="22230"/>
                  </a:lnTo>
                  <a:cubicBezTo>
                    <a:pt x="0" y="9953"/>
                    <a:pt x="9953" y="0"/>
                    <a:pt x="22230" y="0"/>
                  </a:cubicBezTo>
                  <a:close/>
                </a:path>
              </a:pathLst>
            </a:custGeom>
            <a:solidFill>
              <a:srgbClr val="2C2227">
                <a:alpha val="43922"/>
              </a:srgbClr>
            </a:solidFill>
            <a:ln w="28575" cap="sq">
              <a:solidFill>
                <a:srgbClr val="FFFFFF">
                  <a:alpha val="43922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892177" cy="14623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5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801F8BE-BE33-7686-BF76-5224653DE26A}"/>
              </a:ext>
            </a:extLst>
          </p:cNvPr>
          <p:cNvGrpSpPr/>
          <p:nvPr/>
        </p:nvGrpSpPr>
        <p:grpSpPr>
          <a:xfrm>
            <a:off x="11201400" y="4882638"/>
            <a:ext cx="5655416" cy="4412175"/>
            <a:chOff x="11201400" y="4882638"/>
            <a:chExt cx="5655416" cy="4412175"/>
          </a:xfrm>
        </p:grpSpPr>
        <p:sp>
          <p:nvSpPr>
            <p:cNvPr id="24" name="TextBox 24"/>
            <p:cNvSpPr txBox="1"/>
            <p:nvPr/>
          </p:nvSpPr>
          <p:spPr>
            <a:xfrm>
              <a:off x="11336114" y="4882638"/>
              <a:ext cx="4955533" cy="6299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80"/>
                </a:lnSpc>
                <a:spcBef>
                  <a:spcPct val="0"/>
                </a:spcBef>
              </a:pPr>
              <a:r>
                <a:rPr lang="en-US" sz="3700" b="1" spc="-40" dirty="0">
                  <a:solidFill>
                    <a:srgbClr val="FFFFFF"/>
                  </a:solidFill>
                  <a:latin typeface="IBM Plex Sans Condensed Bold"/>
                  <a:ea typeface="IBM Plex Sans Condensed Bold"/>
                  <a:cs typeface="IBM Plex Sans Condensed Bold"/>
                  <a:sym typeface="IBM Plex Sans Condensed Bold"/>
                </a:rPr>
                <a:t>Prepared By: Team GEN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1201400" y="6087447"/>
              <a:ext cx="3312901" cy="31908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5100"/>
                </a:lnSpc>
              </a:pPr>
              <a:r>
                <a:rPr lang="en-US" sz="3000" b="1" spc="-33" dirty="0">
                  <a:solidFill>
                    <a:srgbClr val="FFFFFF"/>
                  </a:solidFill>
                  <a:latin typeface="IBM Plex Sans Condensed Bold"/>
                  <a:ea typeface="IBM Plex Sans Condensed Bold"/>
                  <a:cs typeface="IBM Plex Sans Condensed Bold"/>
                  <a:sym typeface="IBM Plex Sans Condensed Bold"/>
                </a:rPr>
                <a:t>Md Jahid Hossain</a:t>
              </a:r>
            </a:p>
            <a:p>
              <a:pPr algn="just">
                <a:lnSpc>
                  <a:spcPts val="5100"/>
                </a:lnSpc>
              </a:pPr>
              <a:r>
                <a:rPr lang="en-US" sz="3000" b="1" spc="-33" dirty="0">
                  <a:solidFill>
                    <a:srgbClr val="FFFFFF"/>
                  </a:solidFill>
                  <a:latin typeface="IBM Plex Sans Condensed Bold"/>
                  <a:ea typeface="IBM Plex Sans Condensed Bold"/>
                  <a:cs typeface="IBM Plex Sans Condensed Bold"/>
                  <a:sym typeface="IBM Plex Sans Condensed Bold"/>
                </a:rPr>
                <a:t>MD Arafat Sarkar</a:t>
              </a:r>
            </a:p>
            <a:p>
              <a:pPr algn="just">
                <a:lnSpc>
                  <a:spcPts val="5100"/>
                </a:lnSpc>
              </a:pPr>
              <a:r>
                <a:rPr lang="en-US" sz="3000" b="1" spc="-33" dirty="0">
                  <a:solidFill>
                    <a:srgbClr val="FFFFFF"/>
                  </a:solidFill>
                  <a:latin typeface="IBM Plex Sans Condensed Bold"/>
                  <a:ea typeface="IBM Plex Sans Condensed Bold"/>
                  <a:cs typeface="IBM Plex Sans Condensed Bold"/>
                  <a:sym typeface="IBM Plex Sans Condensed Bold"/>
                </a:rPr>
                <a:t>Sabir Hossain Molla</a:t>
              </a:r>
            </a:p>
            <a:p>
              <a:pPr algn="just">
                <a:lnSpc>
                  <a:spcPts val="5100"/>
                </a:lnSpc>
              </a:pPr>
              <a:r>
                <a:rPr lang="en-US" sz="3000" b="1" spc="-33" dirty="0">
                  <a:solidFill>
                    <a:srgbClr val="FFFFFF"/>
                  </a:solidFill>
                  <a:latin typeface="IBM Plex Sans Condensed Bold"/>
                  <a:ea typeface="IBM Plex Sans Condensed Bold"/>
                  <a:cs typeface="IBM Plex Sans Condensed Bold"/>
                  <a:sym typeface="IBM Plex Sans Condensed Bold"/>
                </a:rPr>
                <a:t>Raju Ahammed</a:t>
              </a:r>
            </a:p>
            <a:p>
              <a:pPr algn="just">
                <a:lnSpc>
                  <a:spcPts val="5100"/>
                </a:lnSpc>
              </a:pPr>
              <a:r>
                <a:rPr lang="en-US" sz="3000" b="1" spc="-33" dirty="0">
                  <a:solidFill>
                    <a:srgbClr val="FFFFFF"/>
                  </a:solidFill>
                  <a:latin typeface="IBM Plex Sans Condensed Bold"/>
                  <a:ea typeface="IBM Plex Sans Condensed Bold"/>
                  <a:cs typeface="IBM Plex Sans Condensed Bold"/>
                  <a:sym typeface="IBM Plex Sans Condensed Bold"/>
                </a:rPr>
                <a:t>Al Hasib Tipu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4514301" y="6103938"/>
              <a:ext cx="2342515" cy="3190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100"/>
                </a:lnSpc>
              </a:pPr>
              <a:r>
                <a:rPr lang="en-US" sz="3000" b="1" spc="-33">
                  <a:solidFill>
                    <a:srgbClr val="FFFFFF"/>
                  </a:solidFill>
                  <a:latin typeface="IBM Plex Sans Condensed Bold"/>
                  <a:ea typeface="IBM Plex Sans Condensed Bold"/>
                  <a:cs typeface="IBM Plex Sans Condensed Bold"/>
                  <a:sym typeface="IBM Plex Sans Condensed Bold"/>
                </a:rPr>
                <a:t> -  25303061 </a:t>
              </a:r>
            </a:p>
            <a:p>
              <a:pPr algn="just">
                <a:lnSpc>
                  <a:spcPts val="5100"/>
                </a:lnSpc>
              </a:pPr>
              <a:r>
                <a:rPr lang="en-US" sz="3000" b="1" spc="-33">
                  <a:solidFill>
                    <a:srgbClr val="FFFFFF"/>
                  </a:solidFill>
                  <a:latin typeface="IBM Plex Sans Condensed Bold"/>
                  <a:ea typeface="IBM Plex Sans Condensed Bold"/>
                  <a:cs typeface="IBM Plex Sans Condensed Bold"/>
                  <a:sym typeface="IBM Plex Sans Condensed Bold"/>
                </a:rPr>
                <a:t> -  25303063</a:t>
              </a:r>
            </a:p>
            <a:p>
              <a:pPr algn="just">
                <a:lnSpc>
                  <a:spcPts val="5100"/>
                </a:lnSpc>
              </a:pPr>
              <a:r>
                <a:rPr lang="en-US" sz="3000" b="1" spc="-33">
                  <a:solidFill>
                    <a:srgbClr val="FFFFFF"/>
                  </a:solidFill>
                  <a:latin typeface="IBM Plex Sans Condensed Bold"/>
                  <a:ea typeface="IBM Plex Sans Condensed Bold"/>
                  <a:cs typeface="IBM Plex Sans Condensed Bold"/>
                  <a:sym typeface="IBM Plex Sans Condensed Bold"/>
                </a:rPr>
                <a:t> -  25303064</a:t>
              </a:r>
            </a:p>
            <a:p>
              <a:pPr algn="just">
                <a:lnSpc>
                  <a:spcPts val="5100"/>
                </a:lnSpc>
              </a:pPr>
              <a:r>
                <a:rPr lang="en-US" sz="3000" b="1" spc="-33">
                  <a:solidFill>
                    <a:srgbClr val="FFFFFF"/>
                  </a:solidFill>
                  <a:latin typeface="IBM Plex Sans Condensed Bold"/>
                  <a:ea typeface="IBM Plex Sans Condensed Bold"/>
                  <a:cs typeface="IBM Plex Sans Condensed Bold"/>
                  <a:sym typeface="IBM Plex Sans Condensed Bold"/>
                </a:rPr>
                <a:t> -  25303065</a:t>
              </a:r>
            </a:p>
            <a:p>
              <a:pPr algn="just">
                <a:lnSpc>
                  <a:spcPts val="5100"/>
                </a:lnSpc>
              </a:pPr>
              <a:r>
                <a:rPr lang="en-US" sz="3000" b="1" spc="-33">
                  <a:solidFill>
                    <a:srgbClr val="FFFFFF"/>
                  </a:solidFill>
                  <a:latin typeface="IBM Plex Sans Condensed Bold"/>
                  <a:ea typeface="IBM Plex Sans Condensed Bold"/>
                  <a:cs typeface="IBM Plex Sans Condensed Bold"/>
                  <a:sym typeface="IBM Plex Sans Condensed Bold"/>
                </a:rPr>
                <a:t> -  25303054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50000">
              <a:srgbClr val="000000">
                <a:alpha val="100000"/>
              </a:srgbClr>
            </a:gs>
            <a:gs pos="100000">
              <a:srgbClr val="34011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266097"/>
            <a:ext cx="8274515" cy="11553097"/>
          </a:xfrm>
          <a:custGeom>
            <a:avLst/>
            <a:gdLst/>
            <a:ahLst/>
            <a:cxnLst/>
            <a:rect l="l" t="t" r="r" b="b"/>
            <a:pathLst>
              <a:path w="8274515" h="11553097">
                <a:moveTo>
                  <a:pt x="0" y="0"/>
                </a:moveTo>
                <a:lnTo>
                  <a:pt x="8274515" y="0"/>
                </a:lnTo>
                <a:lnTo>
                  <a:pt x="8274515" y="11553097"/>
                </a:lnTo>
                <a:lnTo>
                  <a:pt x="0" y="1155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259141" y="819085"/>
            <a:ext cx="9067445" cy="776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8"/>
              </a:lnSpc>
            </a:pPr>
            <a:r>
              <a:rPr lang="en-US" sz="5639" b="1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Methodology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59141" y="1963915"/>
            <a:ext cx="15708780" cy="976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77"/>
              </a:lnSpc>
            </a:pPr>
            <a:r>
              <a:rPr lang="en-US" sz="2599" b="1" spc="-28" dirty="0">
                <a:solidFill>
                  <a:srgbClr val="DCDCDC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The main objectives of this research are twofold: first, to carefully document the specific maintenance protocols and organisational methods used by the firm, and second, to develop modern software.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3417049"/>
            <a:ext cx="16230600" cy="6244946"/>
            <a:chOff x="0" y="0"/>
            <a:chExt cx="4229939" cy="16275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29939" cy="1627527"/>
            </a:xfrm>
            <a:custGeom>
              <a:avLst/>
              <a:gdLst/>
              <a:ahLst/>
              <a:cxnLst/>
              <a:rect l="l" t="t" r="r" b="b"/>
              <a:pathLst>
                <a:path w="4229939" h="1627527">
                  <a:moveTo>
                    <a:pt x="9540" y="0"/>
                  </a:moveTo>
                  <a:lnTo>
                    <a:pt x="4220400" y="0"/>
                  </a:lnTo>
                  <a:cubicBezTo>
                    <a:pt x="4225668" y="0"/>
                    <a:pt x="4229939" y="4271"/>
                    <a:pt x="4229939" y="9540"/>
                  </a:cubicBezTo>
                  <a:lnTo>
                    <a:pt x="4229939" y="1617987"/>
                  </a:lnTo>
                  <a:cubicBezTo>
                    <a:pt x="4229939" y="1623256"/>
                    <a:pt x="4225668" y="1627527"/>
                    <a:pt x="4220400" y="1627527"/>
                  </a:cubicBezTo>
                  <a:lnTo>
                    <a:pt x="9540" y="1627527"/>
                  </a:lnTo>
                  <a:cubicBezTo>
                    <a:pt x="4271" y="1627527"/>
                    <a:pt x="0" y="1623256"/>
                    <a:pt x="0" y="1617987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000000">
                <a:alpha val="44706"/>
              </a:srgbClr>
            </a:solidFill>
            <a:ln w="19050" cap="sq">
              <a:solidFill>
                <a:srgbClr val="FFFFFF">
                  <a:alpha val="4470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29939" cy="1665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01942" y="3864022"/>
            <a:ext cx="8327858" cy="646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19"/>
              </a:lnSpc>
              <a:spcBef>
                <a:spcPct val="0"/>
              </a:spcBef>
            </a:pPr>
            <a:r>
              <a:rPr lang="en-US" sz="3799" b="1" spc="-41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A Blended Approach to Data Collection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501942" y="5059989"/>
            <a:ext cx="7125494" cy="4198311"/>
            <a:chOff x="0" y="0"/>
            <a:chExt cx="1240855" cy="73110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40855" cy="731107"/>
            </a:xfrm>
            <a:custGeom>
              <a:avLst/>
              <a:gdLst/>
              <a:ahLst/>
              <a:cxnLst/>
              <a:rect l="l" t="t" r="r" b="b"/>
              <a:pathLst>
                <a:path w="1240855" h="731107">
                  <a:moveTo>
                    <a:pt x="21730" y="0"/>
                  </a:moveTo>
                  <a:lnTo>
                    <a:pt x="1219125" y="0"/>
                  </a:lnTo>
                  <a:cubicBezTo>
                    <a:pt x="1231126" y="0"/>
                    <a:pt x="1240855" y="9729"/>
                    <a:pt x="1240855" y="21730"/>
                  </a:cubicBezTo>
                  <a:lnTo>
                    <a:pt x="1240855" y="709377"/>
                  </a:lnTo>
                  <a:cubicBezTo>
                    <a:pt x="1240855" y="715140"/>
                    <a:pt x="1238566" y="720667"/>
                    <a:pt x="1234491" y="724742"/>
                  </a:cubicBezTo>
                  <a:cubicBezTo>
                    <a:pt x="1230415" y="728817"/>
                    <a:pt x="1224888" y="731107"/>
                    <a:pt x="1219125" y="731107"/>
                  </a:cubicBezTo>
                  <a:lnTo>
                    <a:pt x="21730" y="731107"/>
                  </a:lnTo>
                  <a:cubicBezTo>
                    <a:pt x="9729" y="731107"/>
                    <a:pt x="0" y="721378"/>
                    <a:pt x="0" y="709377"/>
                  </a:cubicBezTo>
                  <a:lnTo>
                    <a:pt x="0" y="21730"/>
                  </a:lnTo>
                  <a:cubicBezTo>
                    <a:pt x="0" y="9729"/>
                    <a:pt x="9729" y="0"/>
                    <a:pt x="21730" y="0"/>
                  </a:cubicBezTo>
                  <a:close/>
                </a:path>
              </a:pathLst>
            </a:custGeom>
            <a:solidFill>
              <a:srgbClr val="2C2227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40855" cy="769207"/>
            </a:xfrm>
            <a:prstGeom prst="rect">
              <a:avLst/>
            </a:prstGeom>
          </p:spPr>
          <p:txBody>
            <a:bodyPr lIns="76025" tIns="76025" rIns="76025" bIns="76025" rtlCol="0" anchor="ctr"/>
            <a:lstStyle/>
            <a:p>
              <a:pPr algn="ctr">
                <a:lnSpc>
                  <a:spcPts val="3157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015882" y="5567851"/>
            <a:ext cx="1447792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3999" spc="-1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39778" y="5567851"/>
            <a:ext cx="5103830" cy="502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9"/>
              </a:lnSpc>
            </a:pPr>
            <a:r>
              <a:rPr lang="en-US" sz="3481" b="1" dirty="0">
                <a:solidFill>
                  <a:srgbClr val="FFFFFF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Primary Data Collection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14817" y="6843587"/>
            <a:ext cx="6062383" cy="1755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r>
              <a:rPr lang="en-US" sz="2499" spc="114" dirty="0">
                <a:solidFill>
                  <a:srgbClr val="FFFFFF"/>
                </a:solidFill>
                <a:latin typeface="IBM Plex Sans Condensed" panose="020B0506050203000203" pitchFamily="34" charset="0"/>
                <a:ea typeface="Poppins Thin"/>
                <a:cs typeface="Poppins Thin"/>
                <a:sym typeface="Poppins Thin"/>
              </a:rPr>
              <a:t>Focused on gathering specific, firsthand data directly from the case study subject, Divine IT Limited, ensuring contextual relevance.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521803" y="5059989"/>
            <a:ext cx="7246567" cy="4198434"/>
            <a:chOff x="0" y="0"/>
            <a:chExt cx="1261939" cy="73112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61939" cy="731128"/>
            </a:xfrm>
            <a:custGeom>
              <a:avLst/>
              <a:gdLst/>
              <a:ahLst/>
              <a:cxnLst/>
              <a:rect l="l" t="t" r="r" b="b"/>
              <a:pathLst>
                <a:path w="1261939" h="731128">
                  <a:moveTo>
                    <a:pt x="21367" y="0"/>
                  </a:moveTo>
                  <a:lnTo>
                    <a:pt x="1240572" y="0"/>
                  </a:lnTo>
                  <a:cubicBezTo>
                    <a:pt x="1252373" y="0"/>
                    <a:pt x="1261939" y="9566"/>
                    <a:pt x="1261939" y="21367"/>
                  </a:cubicBezTo>
                  <a:lnTo>
                    <a:pt x="1261939" y="709761"/>
                  </a:lnTo>
                  <a:cubicBezTo>
                    <a:pt x="1261939" y="721562"/>
                    <a:pt x="1252373" y="731128"/>
                    <a:pt x="1240572" y="731128"/>
                  </a:cubicBezTo>
                  <a:lnTo>
                    <a:pt x="21367" y="731128"/>
                  </a:lnTo>
                  <a:cubicBezTo>
                    <a:pt x="9566" y="731128"/>
                    <a:pt x="0" y="721562"/>
                    <a:pt x="0" y="709761"/>
                  </a:cubicBezTo>
                  <a:lnTo>
                    <a:pt x="0" y="21367"/>
                  </a:lnTo>
                  <a:cubicBezTo>
                    <a:pt x="0" y="9566"/>
                    <a:pt x="9566" y="0"/>
                    <a:pt x="21367" y="0"/>
                  </a:cubicBezTo>
                  <a:close/>
                </a:path>
              </a:pathLst>
            </a:custGeom>
            <a:solidFill>
              <a:srgbClr val="2C2227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261939" cy="769228"/>
            </a:xfrm>
            <a:prstGeom prst="rect">
              <a:avLst/>
            </a:prstGeom>
          </p:spPr>
          <p:txBody>
            <a:bodyPr lIns="76025" tIns="76025" rIns="76025" bIns="76025" rtlCol="0" anchor="ctr"/>
            <a:lstStyle/>
            <a:p>
              <a:pPr algn="ctr">
                <a:lnSpc>
                  <a:spcPts val="3157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945952" y="5633063"/>
            <a:ext cx="1547800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3999" spc="-1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715089" y="5626976"/>
            <a:ext cx="5522116" cy="502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9"/>
              </a:lnSpc>
            </a:pPr>
            <a:r>
              <a:rPr lang="en-US" sz="3481" b="1" dirty="0">
                <a:solidFill>
                  <a:srgbClr val="FFFFFF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Secondary Data Collection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945952" y="6843587"/>
            <a:ext cx="6296016" cy="175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AutoNum type="arabicPeriod"/>
            </a:pPr>
            <a:r>
              <a:rPr lang="en-US" sz="2499" spc="114" dirty="0">
                <a:solidFill>
                  <a:srgbClr val="FFFFFF"/>
                </a:solidFill>
                <a:latin typeface="IBM Plex Sans Condensed" panose="020B0506050203000203" pitchFamily="34" charset="0"/>
                <a:ea typeface="Poppins Thin"/>
                <a:cs typeface="Poppins Thin"/>
                <a:sym typeface="Poppins Thin"/>
              </a:rPr>
              <a:t>By the help of our seniors.</a:t>
            </a:r>
          </a:p>
          <a:p>
            <a:pPr marL="539749" lvl="1" indent="-269875" algn="l">
              <a:lnSpc>
                <a:spcPts val="3499"/>
              </a:lnSpc>
              <a:buAutoNum type="arabicPeriod"/>
            </a:pPr>
            <a:r>
              <a:rPr lang="en-US" sz="2499" spc="114" dirty="0">
                <a:solidFill>
                  <a:srgbClr val="FFFFFF"/>
                </a:solidFill>
                <a:latin typeface="IBM Plex Sans Condensed" panose="020B0506050203000203" pitchFamily="34" charset="0"/>
                <a:ea typeface="Poppins Thin"/>
                <a:cs typeface="Poppins Thin"/>
                <a:sym typeface="Poppins Thin"/>
              </a:rPr>
              <a:t>Collecting information from books and the internet.</a:t>
            </a:r>
          </a:p>
          <a:p>
            <a:pPr marL="539749" lvl="1" indent="-269875" algn="l">
              <a:lnSpc>
                <a:spcPts val="3499"/>
              </a:lnSpc>
              <a:buAutoNum type="arabicPeriod"/>
            </a:pPr>
            <a:r>
              <a:rPr lang="en-US" sz="2499" spc="114" dirty="0">
                <a:solidFill>
                  <a:srgbClr val="FFFFFF"/>
                </a:solidFill>
                <a:latin typeface="IBM Plex Sans Condensed" panose="020B0506050203000203" pitchFamily="34" charset="0"/>
                <a:ea typeface="Poppins Thin"/>
                <a:cs typeface="Poppins Thin"/>
                <a:sym typeface="Poppins Thin"/>
              </a:rPr>
              <a:t>With group discussion.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50000">
              <a:srgbClr val="000000">
                <a:alpha val="100000"/>
              </a:srgbClr>
            </a:gs>
            <a:gs pos="100000">
              <a:srgbClr val="34011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908129">
            <a:off x="-3202967" y="-633048"/>
            <a:ext cx="8274515" cy="11553097"/>
          </a:xfrm>
          <a:custGeom>
            <a:avLst/>
            <a:gdLst/>
            <a:ahLst/>
            <a:cxnLst/>
            <a:rect l="l" t="t" r="r" b="b"/>
            <a:pathLst>
              <a:path w="8274515" h="11553097">
                <a:moveTo>
                  <a:pt x="0" y="0"/>
                </a:moveTo>
                <a:lnTo>
                  <a:pt x="8274515" y="0"/>
                </a:lnTo>
                <a:lnTo>
                  <a:pt x="8274515" y="11553096"/>
                </a:lnTo>
                <a:lnTo>
                  <a:pt x="0" y="11553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228726" y="774393"/>
            <a:ext cx="3130902" cy="753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6"/>
              </a:lnSpc>
            </a:pPr>
            <a:r>
              <a:rPr lang="en-US" sz="5439" b="1">
                <a:solidFill>
                  <a:srgbClr val="FB47DE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Findings -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359628" y="824708"/>
            <a:ext cx="9195983" cy="703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17"/>
              </a:lnSpc>
            </a:pPr>
            <a:r>
              <a:rPr lang="en-US" sz="4839" b="1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Challenges &amp; Observations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228726" y="1966728"/>
            <a:ext cx="15757411" cy="2040269"/>
            <a:chOff x="0" y="0"/>
            <a:chExt cx="21009882" cy="2720359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1009882" cy="2720359"/>
              <a:chOff x="0" y="0"/>
              <a:chExt cx="4106619" cy="53172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106619" cy="531725"/>
              </a:xfrm>
              <a:custGeom>
                <a:avLst/>
                <a:gdLst/>
                <a:ahLst/>
                <a:cxnLst/>
                <a:rect l="l" t="t" r="r" b="b"/>
                <a:pathLst>
                  <a:path w="4106619" h="531725">
                    <a:moveTo>
                      <a:pt x="9826" y="0"/>
                    </a:moveTo>
                    <a:lnTo>
                      <a:pt x="4096793" y="0"/>
                    </a:lnTo>
                    <a:cubicBezTo>
                      <a:pt x="4102220" y="0"/>
                      <a:pt x="4106619" y="4399"/>
                      <a:pt x="4106619" y="9826"/>
                    </a:cubicBezTo>
                    <a:lnTo>
                      <a:pt x="4106619" y="521898"/>
                    </a:lnTo>
                    <a:cubicBezTo>
                      <a:pt x="4106619" y="527325"/>
                      <a:pt x="4102220" y="531725"/>
                      <a:pt x="4096793" y="531725"/>
                    </a:cubicBezTo>
                    <a:lnTo>
                      <a:pt x="9826" y="531725"/>
                    </a:lnTo>
                    <a:cubicBezTo>
                      <a:pt x="7220" y="531725"/>
                      <a:pt x="4721" y="530690"/>
                      <a:pt x="2878" y="528847"/>
                    </a:cubicBezTo>
                    <a:cubicBezTo>
                      <a:pt x="1035" y="527004"/>
                      <a:pt x="0" y="524505"/>
                      <a:pt x="0" y="521898"/>
                    </a:cubicBezTo>
                    <a:lnTo>
                      <a:pt x="0" y="9826"/>
                    </a:lnTo>
                    <a:cubicBezTo>
                      <a:pt x="0" y="4399"/>
                      <a:pt x="4399" y="0"/>
                      <a:pt x="9826" y="0"/>
                    </a:cubicBezTo>
                    <a:close/>
                  </a:path>
                </a:pathLst>
              </a:custGeom>
              <a:solidFill>
                <a:srgbClr val="2C2227"/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4106619" cy="569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7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779424" y="487416"/>
              <a:ext cx="19547329" cy="16393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048"/>
                </a:lnSpc>
              </a:pPr>
              <a:r>
                <a:rPr lang="en-US" sz="3299" b="1" dirty="0">
                  <a:solidFill>
                    <a:srgbClr val="DCDCDC"/>
                  </a:solidFill>
                  <a:latin typeface="IBM Plex Sans Condensed Bold"/>
                  <a:ea typeface="IBM Plex Sans Condensed Bold"/>
                  <a:cs typeface="IBM Plex Sans Condensed Bold"/>
                  <a:sym typeface="IBM Plex Sans Condensed Bold"/>
                </a:rPr>
                <a:t>Our field visit and interviews highlighted common maintenance challenges and their operational impacts observed at Divine IT Limited and in industry practice.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355113" y="6244315"/>
            <a:ext cx="1611638" cy="1714538"/>
            <a:chOff x="-11049" y="-38100"/>
            <a:chExt cx="424465" cy="451566"/>
          </a:xfrm>
        </p:grpSpPr>
        <p:sp>
          <p:nvSpPr>
            <p:cNvPr id="11" name="Freeform 11"/>
            <p:cNvSpPr/>
            <p:nvPr/>
          </p:nvSpPr>
          <p:spPr>
            <a:xfrm>
              <a:off x="-11049" y="682"/>
              <a:ext cx="413416" cy="412784"/>
            </a:xfrm>
            <a:custGeom>
              <a:avLst/>
              <a:gdLst/>
              <a:ahLst/>
              <a:cxnLst/>
              <a:rect l="l" t="t" r="r" b="b"/>
              <a:pathLst>
                <a:path w="413416" h="412784">
                  <a:moveTo>
                    <a:pt x="93711" y="0"/>
                  </a:moveTo>
                  <a:lnTo>
                    <a:pt x="319705" y="0"/>
                  </a:lnTo>
                  <a:cubicBezTo>
                    <a:pt x="371460" y="0"/>
                    <a:pt x="413416" y="41956"/>
                    <a:pt x="413416" y="93711"/>
                  </a:cubicBezTo>
                  <a:lnTo>
                    <a:pt x="413416" y="319073"/>
                  </a:lnTo>
                  <a:cubicBezTo>
                    <a:pt x="413416" y="370828"/>
                    <a:pt x="371460" y="412784"/>
                    <a:pt x="319705" y="412784"/>
                  </a:cubicBezTo>
                  <a:lnTo>
                    <a:pt x="93711" y="412784"/>
                  </a:lnTo>
                  <a:cubicBezTo>
                    <a:pt x="41956" y="412784"/>
                    <a:pt x="0" y="370828"/>
                    <a:pt x="0" y="319073"/>
                  </a:cubicBezTo>
                  <a:lnTo>
                    <a:pt x="0" y="93711"/>
                  </a:lnTo>
                  <a:cubicBezTo>
                    <a:pt x="0" y="41956"/>
                    <a:pt x="41956" y="0"/>
                    <a:pt x="9371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8089C">
                    <a:alpha val="100000"/>
                  </a:srgbClr>
                </a:gs>
                <a:gs pos="100000">
                  <a:srgbClr val="872BB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13416" cy="4508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6676631" y="6745399"/>
            <a:ext cx="927329" cy="927329"/>
          </a:xfrm>
          <a:custGeom>
            <a:avLst/>
            <a:gdLst/>
            <a:ahLst/>
            <a:cxnLst/>
            <a:rect l="l" t="t" r="r" b="b"/>
            <a:pathLst>
              <a:path w="927329" h="927329">
                <a:moveTo>
                  <a:pt x="0" y="0"/>
                </a:moveTo>
                <a:lnTo>
                  <a:pt x="927329" y="0"/>
                </a:lnTo>
                <a:lnTo>
                  <a:pt x="927329" y="927328"/>
                </a:lnTo>
                <a:lnTo>
                  <a:pt x="0" y="9273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8241541" y="7136275"/>
            <a:ext cx="3807561" cy="1055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IBM Plex Sans Condensed" panose="020B0506050203000203" pitchFamily="34" charset="0"/>
                <a:ea typeface="Poppins Extra-Light"/>
                <a:cs typeface="Poppins Extra-Light"/>
                <a:sym typeface="Poppins Extra-Light"/>
              </a:rPr>
              <a:t>Shortcuts during development lead to debt; often, fewer budget and staff are allocated to maintenance.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241541" y="6526393"/>
            <a:ext cx="3807561" cy="44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7"/>
              </a:lnSpc>
            </a:pPr>
            <a:r>
              <a:rPr lang="en-US" sz="2655" b="1" spc="-29">
                <a:solidFill>
                  <a:srgbClr val="FFFFFF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Poor Documentation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2344400" y="7694666"/>
            <a:ext cx="1444910" cy="1443178"/>
            <a:chOff x="0" y="0"/>
            <a:chExt cx="380552" cy="3800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80552" cy="380096"/>
            </a:xfrm>
            <a:custGeom>
              <a:avLst/>
              <a:gdLst/>
              <a:ahLst/>
              <a:cxnLst/>
              <a:rect l="l" t="t" r="r" b="b"/>
              <a:pathLst>
                <a:path w="380552" h="380096">
                  <a:moveTo>
                    <a:pt x="101803" y="0"/>
                  </a:moveTo>
                  <a:lnTo>
                    <a:pt x="278749" y="0"/>
                  </a:lnTo>
                  <a:cubicBezTo>
                    <a:pt x="334974" y="0"/>
                    <a:pt x="380552" y="45579"/>
                    <a:pt x="380552" y="101803"/>
                  </a:cubicBezTo>
                  <a:lnTo>
                    <a:pt x="380552" y="278293"/>
                  </a:lnTo>
                  <a:cubicBezTo>
                    <a:pt x="380552" y="305293"/>
                    <a:pt x="369827" y="331187"/>
                    <a:pt x="350735" y="350279"/>
                  </a:cubicBezTo>
                  <a:cubicBezTo>
                    <a:pt x="331643" y="369371"/>
                    <a:pt x="305749" y="380096"/>
                    <a:pt x="278749" y="380096"/>
                  </a:cubicBezTo>
                  <a:lnTo>
                    <a:pt x="101803" y="380096"/>
                  </a:lnTo>
                  <a:cubicBezTo>
                    <a:pt x="45579" y="380096"/>
                    <a:pt x="0" y="334517"/>
                    <a:pt x="0" y="278293"/>
                  </a:cubicBezTo>
                  <a:lnTo>
                    <a:pt x="0" y="101803"/>
                  </a:lnTo>
                  <a:cubicBezTo>
                    <a:pt x="0" y="74803"/>
                    <a:pt x="10726" y="48909"/>
                    <a:pt x="29817" y="29817"/>
                  </a:cubicBezTo>
                  <a:cubicBezTo>
                    <a:pt x="48909" y="10726"/>
                    <a:pt x="74803" y="0"/>
                    <a:pt x="10180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8089C">
                    <a:alpha val="100000"/>
                  </a:srgbClr>
                </a:gs>
                <a:gs pos="100000">
                  <a:srgbClr val="872BB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80552" cy="4181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2604110" y="7954376"/>
            <a:ext cx="940935" cy="940935"/>
          </a:xfrm>
          <a:custGeom>
            <a:avLst/>
            <a:gdLst/>
            <a:ahLst/>
            <a:cxnLst/>
            <a:rect l="l" t="t" r="r" b="b"/>
            <a:pathLst>
              <a:path w="940935" h="940935">
                <a:moveTo>
                  <a:pt x="0" y="0"/>
                </a:moveTo>
                <a:lnTo>
                  <a:pt x="940935" y="0"/>
                </a:lnTo>
                <a:lnTo>
                  <a:pt x="940935" y="940935"/>
                </a:lnTo>
                <a:lnTo>
                  <a:pt x="0" y="9409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14065534" y="8358168"/>
            <a:ext cx="3717664" cy="10525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IBM Plex Sans Condensed" panose="020B0506050203000203" pitchFamily="34" charset="0"/>
                <a:ea typeface="Poppins Extra-Light"/>
                <a:cs typeface="Poppins Extra-Light"/>
                <a:sym typeface="Poppins Extra-Light"/>
              </a:rPr>
              <a:t>Old technologies and complex codebases require specialised skills and increase maintenance costs.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070397" y="7735371"/>
            <a:ext cx="3149742" cy="44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7"/>
              </a:lnSpc>
            </a:pPr>
            <a:r>
              <a:rPr lang="en-US" sz="2655" b="1" spc="-29">
                <a:solidFill>
                  <a:srgbClr val="FFFFFF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Legacy Code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934290" y="5143500"/>
            <a:ext cx="1557891" cy="1520218"/>
            <a:chOff x="0" y="0"/>
            <a:chExt cx="550237" cy="53693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50237" cy="536931"/>
            </a:xfrm>
            <a:custGeom>
              <a:avLst/>
              <a:gdLst/>
              <a:ahLst/>
              <a:cxnLst/>
              <a:rect l="l" t="t" r="r" b="b"/>
              <a:pathLst>
                <a:path w="550237" h="536931">
                  <a:moveTo>
                    <a:pt x="94420" y="0"/>
                  </a:moveTo>
                  <a:lnTo>
                    <a:pt x="455816" y="0"/>
                  </a:lnTo>
                  <a:cubicBezTo>
                    <a:pt x="480858" y="0"/>
                    <a:pt x="504874" y="9948"/>
                    <a:pt x="522582" y="27655"/>
                  </a:cubicBezTo>
                  <a:cubicBezTo>
                    <a:pt x="540289" y="45362"/>
                    <a:pt x="550237" y="69378"/>
                    <a:pt x="550237" y="94420"/>
                  </a:cubicBezTo>
                  <a:lnTo>
                    <a:pt x="550237" y="442511"/>
                  </a:lnTo>
                  <a:cubicBezTo>
                    <a:pt x="550237" y="467552"/>
                    <a:pt x="540289" y="491568"/>
                    <a:pt x="522582" y="509276"/>
                  </a:cubicBezTo>
                  <a:cubicBezTo>
                    <a:pt x="504874" y="526983"/>
                    <a:pt x="480858" y="536931"/>
                    <a:pt x="455816" y="536931"/>
                  </a:cubicBezTo>
                  <a:lnTo>
                    <a:pt x="94420" y="536931"/>
                  </a:lnTo>
                  <a:cubicBezTo>
                    <a:pt x="69378" y="536931"/>
                    <a:pt x="45362" y="526983"/>
                    <a:pt x="27655" y="509276"/>
                  </a:cubicBezTo>
                  <a:cubicBezTo>
                    <a:pt x="9948" y="491568"/>
                    <a:pt x="0" y="467552"/>
                    <a:pt x="0" y="442511"/>
                  </a:cubicBezTo>
                  <a:lnTo>
                    <a:pt x="0" y="94420"/>
                  </a:lnTo>
                  <a:cubicBezTo>
                    <a:pt x="0" y="69378"/>
                    <a:pt x="9948" y="45362"/>
                    <a:pt x="27655" y="27655"/>
                  </a:cubicBezTo>
                  <a:cubicBezTo>
                    <a:pt x="45362" y="9948"/>
                    <a:pt x="69378" y="0"/>
                    <a:pt x="9442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8089C">
                    <a:alpha val="100000"/>
                  </a:srgbClr>
                </a:gs>
                <a:gs pos="100000">
                  <a:srgbClr val="872BB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550237" cy="575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245145" y="5507787"/>
            <a:ext cx="936181" cy="871819"/>
          </a:xfrm>
          <a:custGeom>
            <a:avLst/>
            <a:gdLst/>
            <a:ahLst/>
            <a:cxnLst/>
            <a:rect l="l" t="t" r="r" b="b"/>
            <a:pathLst>
              <a:path w="936181" h="871819">
                <a:moveTo>
                  <a:pt x="0" y="0"/>
                </a:moveTo>
                <a:lnTo>
                  <a:pt x="936181" y="0"/>
                </a:lnTo>
                <a:lnTo>
                  <a:pt x="936181" y="871819"/>
                </a:lnTo>
                <a:lnTo>
                  <a:pt x="0" y="8718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2702915" y="5903609"/>
            <a:ext cx="3458187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IBM Plex Sans Condensed" panose="020B0506050203000203" pitchFamily="34" charset="0"/>
                <a:ea typeface="Poppins Extra-Light"/>
                <a:cs typeface="Poppins Extra-Light"/>
                <a:sym typeface="Poppins Extra-Light"/>
              </a:rPr>
              <a:t>Incomplete or outdated docs make diagnosis and fixes slower and riskier.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625628" y="5217629"/>
            <a:ext cx="4978332" cy="4423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17"/>
              </a:lnSpc>
            </a:pPr>
            <a:r>
              <a:rPr lang="en-US" sz="2655" b="1" spc="-29" dirty="0">
                <a:solidFill>
                  <a:srgbClr val="FFFFFF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Technical Debt &amp; Resource Limits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50000">
              <a:srgbClr val="000000">
                <a:alpha val="100000"/>
              </a:srgbClr>
            </a:gs>
            <a:gs pos="100000">
              <a:srgbClr val="34011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908129">
            <a:off x="-3202967" y="-633048"/>
            <a:ext cx="8274515" cy="11553097"/>
          </a:xfrm>
          <a:custGeom>
            <a:avLst/>
            <a:gdLst/>
            <a:ahLst/>
            <a:cxnLst/>
            <a:rect l="l" t="t" r="r" b="b"/>
            <a:pathLst>
              <a:path w="8274515" h="11553097">
                <a:moveTo>
                  <a:pt x="0" y="0"/>
                </a:moveTo>
                <a:lnTo>
                  <a:pt x="8274515" y="0"/>
                </a:lnTo>
                <a:lnTo>
                  <a:pt x="8274515" y="11553096"/>
                </a:lnTo>
                <a:lnTo>
                  <a:pt x="0" y="11553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4030374"/>
            <a:ext cx="16230600" cy="5850156"/>
            <a:chOff x="0" y="0"/>
            <a:chExt cx="4229939" cy="15246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29939" cy="1524639"/>
            </a:xfrm>
            <a:custGeom>
              <a:avLst/>
              <a:gdLst/>
              <a:ahLst/>
              <a:cxnLst/>
              <a:rect l="l" t="t" r="r" b="b"/>
              <a:pathLst>
                <a:path w="4229939" h="1524639">
                  <a:moveTo>
                    <a:pt x="9540" y="0"/>
                  </a:moveTo>
                  <a:lnTo>
                    <a:pt x="4220400" y="0"/>
                  </a:lnTo>
                  <a:cubicBezTo>
                    <a:pt x="4225668" y="0"/>
                    <a:pt x="4229939" y="4271"/>
                    <a:pt x="4229939" y="9540"/>
                  </a:cubicBezTo>
                  <a:lnTo>
                    <a:pt x="4229939" y="1515099"/>
                  </a:lnTo>
                  <a:cubicBezTo>
                    <a:pt x="4229939" y="1520368"/>
                    <a:pt x="4225668" y="1524639"/>
                    <a:pt x="4220400" y="1524639"/>
                  </a:cubicBezTo>
                  <a:lnTo>
                    <a:pt x="9540" y="1524639"/>
                  </a:lnTo>
                  <a:cubicBezTo>
                    <a:pt x="4271" y="1524639"/>
                    <a:pt x="0" y="1520368"/>
                    <a:pt x="0" y="1515099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000000">
                <a:alpha val="44706"/>
              </a:srgbClr>
            </a:solidFill>
            <a:ln w="19050" cap="sq">
              <a:solidFill>
                <a:srgbClr val="FFFFFF">
                  <a:alpha val="4470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29939" cy="15627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28726" y="755343"/>
            <a:ext cx="6245019" cy="776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8"/>
              </a:lnSpc>
            </a:pPr>
            <a:r>
              <a:rPr lang="en-US" sz="5639" b="1">
                <a:solidFill>
                  <a:srgbClr val="FB47DE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Activity Plan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228726" y="1813702"/>
            <a:ext cx="15757411" cy="1902347"/>
            <a:chOff x="0" y="0"/>
            <a:chExt cx="4106619" cy="4957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06619" cy="495780"/>
            </a:xfrm>
            <a:custGeom>
              <a:avLst/>
              <a:gdLst/>
              <a:ahLst/>
              <a:cxnLst/>
              <a:rect l="l" t="t" r="r" b="b"/>
              <a:pathLst>
                <a:path w="4106619" h="495780">
                  <a:moveTo>
                    <a:pt x="9826" y="0"/>
                  </a:moveTo>
                  <a:lnTo>
                    <a:pt x="4096793" y="0"/>
                  </a:lnTo>
                  <a:cubicBezTo>
                    <a:pt x="4102220" y="0"/>
                    <a:pt x="4106619" y="4399"/>
                    <a:pt x="4106619" y="9826"/>
                  </a:cubicBezTo>
                  <a:lnTo>
                    <a:pt x="4106619" y="485954"/>
                  </a:lnTo>
                  <a:cubicBezTo>
                    <a:pt x="4106619" y="491381"/>
                    <a:pt x="4102220" y="495780"/>
                    <a:pt x="4096793" y="495780"/>
                  </a:cubicBezTo>
                  <a:lnTo>
                    <a:pt x="9826" y="495780"/>
                  </a:lnTo>
                  <a:cubicBezTo>
                    <a:pt x="4399" y="495780"/>
                    <a:pt x="0" y="491381"/>
                    <a:pt x="0" y="485954"/>
                  </a:cubicBezTo>
                  <a:lnTo>
                    <a:pt x="0" y="9826"/>
                  </a:lnTo>
                  <a:cubicBezTo>
                    <a:pt x="0" y="4399"/>
                    <a:pt x="4399" y="0"/>
                    <a:pt x="9826" y="0"/>
                  </a:cubicBezTo>
                  <a:close/>
                </a:path>
              </a:pathLst>
            </a:custGeom>
            <a:solidFill>
              <a:srgbClr val="2C2227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106619" cy="533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77184" y="2030124"/>
            <a:ext cx="14660496" cy="140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24"/>
              </a:lnSpc>
            </a:pPr>
            <a:r>
              <a:rPr lang="en-US" sz="2499" b="1" dirty="0">
                <a:solidFill>
                  <a:srgbClr val="DCDCDC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Five-day field activity focused on planning, organisation selection, site visits, report writing, and presentation preparation. Based on findings, we propose operational and technical recommendations to improve maintenance outcomes.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5883017" y="6467502"/>
            <a:ext cx="1237864" cy="1237864"/>
            <a:chOff x="0" y="0"/>
            <a:chExt cx="499808" cy="49980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99808" cy="499808"/>
            </a:xfrm>
            <a:custGeom>
              <a:avLst/>
              <a:gdLst/>
              <a:ahLst/>
              <a:cxnLst/>
              <a:rect l="l" t="t" r="r" b="b"/>
              <a:pathLst>
                <a:path w="499808" h="499808">
                  <a:moveTo>
                    <a:pt x="118831" y="0"/>
                  </a:moveTo>
                  <a:lnTo>
                    <a:pt x="380978" y="0"/>
                  </a:lnTo>
                  <a:cubicBezTo>
                    <a:pt x="412493" y="0"/>
                    <a:pt x="442719" y="12520"/>
                    <a:pt x="465004" y="34805"/>
                  </a:cubicBezTo>
                  <a:cubicBezTo>
                    <a:pt x="487289" y="57090"/>
                    <a:pt x="499808" y="87315"/>
                    <a:pt x="499808" y="118831"/>
                  </a:cubicBezTo>
                  <a:lnTo>
                    <a:pt x="499808" y="380978"/>
                  </a:lnTo>
                  <a:cubicBezTo>
                    <a:pt x="499808" y="446606"/>
                    <a:pt x="446606" y="499808"/>
                    <a:pt x="380978" y="499808"/>
                  </a:cubicBezTo>
                  <a:lnTo>
                    <a:pt x="118831" y="499808"/>
                  </a:lnTo>
                  <a:cubicBezTo>
                    <a:pt x="53202" y="499808"/>
                    <a:pt x="0" y="446606"/>
                    <a:pt x="0" y="380978"/>
                  </a:cubicBezTo>
                  <a:lnTo>
                    <a:pt x="0" y="118831"/>
                  </a:lnTo>
                  <a:cubicBezTo>
                    <a:pt x="0" y="53202"/>
                    <a:pt x="53202" y="0"/>
                    <a:pt x="11883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8089C">
                    <a:alpha val="100000"/>
                  </a:srgbClr>
                </a:gs>
                <a:gs pos="100000">
                  <a:srgbClr val="872BB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99808" cy="5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498821" y="6950007"/>
            <a:ext cx="5376198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IBM Plex Sans Condensed" panose="020B0506050203000203" pitchFamily="34" charset="0"/>
                <a:ea typeface="Poppins Extra-Light"/>
                <a:cs typeface="Poppins Extra-Light"/>
                <a:sym typeface="Poppins Extra-Light"/>
              </a:rPr>
              <a:t>Day 3: On-site visits, interviews with the Founder and Management.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494604" y="6345020"/>
            <a:ext cx="492167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spc="-30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VISIT &amp; OBSERVE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804257" y="8193804"/>
            <a:ext cx="1237864" cy="1237864"/>
            <a:chOff x="0" y="0"/>
            <a:chExt cx="499808" cy="49980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99808" cy="499808"/>
            </a:xfrm>
            <a:custGeom>
              <a:avLst/>
              <a:gdLst/>
              <a:ahLst/>
              <a:cxnLst/>
              <a:rect l="l" t="t" r="r" b="b"/>
              <a:pathLst>
                <a:path w="499808" h="499808">
                  <a:moveTo>
                    <a:pt x="118831" y="0"/>
                  </a:moveTo>
                  <a:lnTo>
                    <a:pt x="380978" y="0"/>
                  </a:lnTo>
                  <a:cubicBezTo>
                    <a:pt x="412493" y="0"/>
                    <a:pt x="442719" y="12520"/>
                    <a:pt x="465004" y="34805"/>
                  </a:cubicBezTo>
                  <a:cubicBezTo>
                    <a:pt x="487289" y="57090"/>
                    <a:pt x="499808" y="87315"/>
                    <a:pt x="499808" y="118831"/>
                  </a:cubicBezTo>
                  <a:lnTo>
                    <a:pt x="499808" y="380978"/>
                  </a:lnTo>
                  <a:cubicBezTo>
                    <a:pt x="499808" y="446606"/>
                    <a:pt x="446606" y="499808"/>
                    <a:pt x="380978" y="499808"/>
                  </a:cubicBezTo>
                  <a:lnTo>
                    <a:pt x="118831" y="499808"/>
                  </a:lnTo>
                  <a:cubicBezTo>
                    <a:pt x="53202" y="499808"/>
                    <a:pt x="0" y="446606"/>
                    <a:pt x="0" y="380978"/>
                  </a:cubicBezTo>
                  <a:lnTo>
                    <a:pt x="0" y="118831"/>
                  </a:lnTo>
                  <a:cubicBezTo>
                    <a:pt x="0" y="53202"/>
                    <a:pt x="53202" y="0"/>
                    <a:pt x="11883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8089C">
                    <a:alpha val="100000"/>
                  </a:srgbClr>
                </a:gs>
                <a:gs pos="100000">
                  <a:srgbClr val="872BB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499808" cy="5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1481155" y="8707739"/>
            <a:ext cx="5248720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IBM Plex Sans Condensed" panose="020B0506050203000203" pitchFamily="34" charset="0"/>
                <a:ea typeface="Poppins Extra-Light"/>
                <a:cs typeface="Poppins Extra-Light"/>
                <a:sym typeface="Poppins Extra-Light"/>
              </a:rPr>
              <a:t>Day 4-5: Compile findings, write report, and prepare presentation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481155" y="8098554"/>
            <a:ext cx="492167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spc="-30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REPORT &amp; PRESENT</a:t>
            </a:r>
          </a:p>
        </p:txBody>
      </p:sp>
      <p:sp>
        <p:nvSpPr>
          <p:cNvPr id="21" name="Freeform 21"/>
          <p:cNvSpPr/>
          <p:nvPr/>
        </p:nvSpPr>
        <p:spPr>
          <a:xfrm>
            <a:off x="10030158" y="8419706"/>
            <a:ext cx="786060" cy="786060"/>
          </a:xfrm>
          <a:custGeom>
            <a:avLst/>
            <a:gdLst/>
            <a:ahLst/>
            <a:cxnLst/>
            <a:rect l="l" t="t" r="r" b="b"/>
            <a:pathLst>
              <a:path w="786060" h="786060">
                <a:moveTo>
                  <a:pt x="0" y="0"/>
                </a:moveTo>
                <a:lnTo>
                  <a:pt x="786061" y="0"/>
                </a:lnTo>
                <a:lnTo>
                  <a:pt x="786061" y="786060"/>
                </a:lnTo>
                <a:lnTo>
                  <a:pt x="0" y="786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3043248" y="5093460"/>
            <a:ext cx="4811651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IBM Plex Sans Condensed" panose="020B0506050203000203" pitchFamily="34" charset="0"/>
                <a:ea typeface="Poppins Extra-Light"/>
                <a:cs typeface="Poppins Extra-Light"/>
                <a:sym typeface="Poppins Extra-Light"/>
              </a:rPr>
              <a:t>Day 1-2: Identify problems and select organisations to visit.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384561" y="4505213"/>
            <a:ext cx="1237864" cy="1237864"/>
            <a:chOff x="0" y="0"/>
            <a:chExt cx="499808" cy="49980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99808" cy="499808"/>
            </a:xfrm>
            <a:custGeom>
              <a:avLst/>
              <a:gdLst/>
              <a:ahLst/>
              <a:cxnLst/>
              <a:rect l="l" t="t" r="r" b="b"/>
              <a:pathLst>
                <a:path w="499808" h="499808">
                  <a:moveTo>
                    <a:pt x="118831" y="0"/>
                  </a:moveTo>
                  <a:lnTo>
                    <a:pt x="380978" y="0"/>
                  </a:lnTo>
                  <a:cubicBezTo>
                    <a:pt x="412493" y="0"/>
                    <a:pt x="442719" y="12520"/>
                    <a:pt x="465004" y="34805"/>
                  </a:cubicBezTo>
                  <a:cubicBezTo>
                    <a:pt x="487289" y="57090"/>
                    <a:pt x="499808" y="87315"/>
                    <a:pt x="499808" y="118831"/>
                  </a:cubicBezTo>
                  <a:lnTo>
                    <a:pt x="499808" y="380978"/>
                  </a:lnTo>
                  <a:cubicBezTo>
                    <a:pt x="499808" y="446606"/>
                    <a:pt x="446606" y="499808"/>
                    <a:pt x="380978" y="499808"/>
                  </a:cubicBezTo>
                  <a:lnTo>
                    <a:pt x="118831" y="499808"/>
                  </a:lnTo>
                  <a:cubicBezTo>
                    <a:pt x="53202" y="499808"/>
                    <a:pt x="0" y="446606"/>
                    <a:pt x="0" y="380978"/>
                  </a:cubicBezTo>
                  <a:lnTo>
                    <a:pt x="0" y="118831"/>
                  </a:lnTo>
                  <a:cubicBezTo>
                    <a:pt x="0" y="53202"/>
                    <a:pt x="53202" y="0"/>
                    <a:pt x="11883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8089C">
                    <a:alpha val="100000"/>
                  </a:srgbClr>
                </a:gs>
                <a:gs pos="100000">
                  <a:srgbClr val="872BB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499808" cy="5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043248" y="4514855"/>
            <a:ext cx="492167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spc="-30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PLAN &amp; DISCOVER</a:t>
            </a:r>
          </a:p>
        </p:txBody>
      </p:sp>
      <p:sp>
        <p:nvSpPr>
          <p:cNvPr id="27" name="Freeform 27"/>
          <p:cNvSpPr/>
          <p:nvPr/>
        </p:nvSpPr>
        <p:spPr>
          <a:xfrm>
            <a:off x="1624637" y="4737395"/>
            <a:ext cx="757713" cy="773499"/>
          </a:xfrm>
          <a:custGeom>
            <a:avLst/>
            <a:gdLst/>
            <a:ahLst/>
            <a:cxnLst/>
            <a:rect l="l" t="t" r="r" b="b"/>
            <a:pathLst>
              <a:path w="757713" h="773499">
                <a:moveTo>
                  <a:pt x="0" y="0"/>
                </a:moveTo>
                <a:lnTo>
                  <a:pt x="757713" y="0"/>
                </a:lnTo>
                <a:lnTo>
                  <a:pt x="757713" y="773499"/>
                </a:lnTo>
                <a:lnTo>
                  <a:pt x="0" y="7734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6015956" y="6717079"/>
            <a:ext cx="971986" cy="738710"/>
          </a:xfrm>
          <a:custGeom>
            <a:avLst/>
            <a:gdLst/>
            <a:ahLst/>
            <a:cxnLst/>
            <a:rect l="l" t="t" r="r" b="b"/>
            <a:pathLst>
              <a:path w="971986" h="738710">
                <a:moveTo>
                  <a:pt x="0" y="0"/>
                </a:moveTo>
                <a:lnTo>
                  <a:pt x="971986" y="0"/>
                </a:lnTo>
                <a:lnTo>
                  <a:pt x="971986" y="738709"/>
                </a:lnTo>
                <a:lnTo>
                  <a:pt x="0" y="7387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50000">
              <a:srgbClr val="000000">
                <a:alpha val="100000"/>
              </a:srgbClr>
            </a:gs>
            <a:gs pos="100000">
              <a:srgbClr val="34011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737505"/>
            <a:ext cx="16230600" cy="6669534"/>
            <a:chOff x="0" y="0"/>
            <a:chExt cx="4229939" cy="17381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9939" cy="1738181"/>
            </a:xfrm>
            <a:custGeom>
              <a:avLst/>
              <a:gdLst/>
              <a:ahLst/>
              <a:cxnLst/>
              <a:rect l="l" t="t" r="r" b="b"/>
              <a:pathLst>
                <a:path w="4229939" h="1738181">
                  <a:moveTo>
                    <a:pt x="9540" y="0"/>
                  </a:moveTo>
                  <a:lnTo>
                    <a:pt x="4220400" y="0"/>
                  </a:lnTo>
                  <a:cubicBezTo>
                    <a:pt x="4225668" y="0"/>
                    <a:pt x="4229939" y="4271"/>
                    <a:pt x="4229939" y="9540"/>
                  </a:cubicBezTo>
                  <a:lnTo>
                    <a:pt x="4229939" y="1728641"/>
                  </a:lnTo>
                  <a:cubicBezTo>
                    <a:pt x="4229939" y="1733910"/>
                    <a:pt x="4225668" y="1738181"/>
                    <a:pt x="4220400" y="1738181"/>
                  </a:cubicBezTo>
                  <a:lnTo>
                    <a:pt x="9540" y="1738181"/>
                  </a:lnTo>
                  <a:cubicBezTo>
                    <a:pt x="4271" y="1738181"/>
                    <a:pt x="0" y="1733910"/>
                    <a:pt x="0" y="172864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000000">
                <a:alpha val="44706"/>
              </a:srgbClr>
            </a:solidFill>
            <a:ln w="19050" cap="sq">
              <a:solidFill>
                <a:srgbClr val="FFFFFF">
                  <a:alpha val="4470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29939" cy="1776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59141" y="819085"/>
            <a:ext cx="9067445" cy="776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8"/>
              </a:lnSpc>
            </a:pPr>
            <a:r>
              <a:rPr lang="en-US" sz="5639" b="1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Reccommendations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74713" y="2948229"/>
            <a:ext cx="7179629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 b="1" spc="-38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Top Recommendations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29993" y="3948982"/>
            <a:ext cx="6888250" cy="4354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 algn="l">
              <a:lnSpc>
                <a:spcPts val="5009"/>
              </a:lnSpc>
              <a:buAutoNum type="arabicPeriod"/>
            </a:pPr>
            <a:r>
              <a:rPr lang="en-US" sz="2999" b="1" spc="-32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 Keep software updated.</a:t>
            </a:r>
          </a:p>
          <a:p>
            <a:pPr marL="647697" lvl="1" indent="-323848" algn="l">
              <a:lnSpc>
                <a:spcPts val="5009"/>
              </a:lnSpc>
              <a:buAutoNum type="arabicPeriod"/>
            </a:pPr>
            <a:r>
              <a:rPr lang="en-US" sz="2999" b="1" spc="-32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 Test after every update.</a:t>
            </a:r>
          </a:p>
          <a:p>
            <a:pPr marL="647697" lvl="1" indent="-323848" algn="l">
              <a:lnSpc>
                <a:spcPts val="5009"/>
              </a:lnSpc>
              <a:buAutoNum type="arabicPeriod"/>
            </a:pPr>
            <a:r>
              <a:rPr lang="en-US" sz="2999" b="1" spc="-32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 Use Git for version control.</a:t>
            </a:r>
          </a:p>
          <a:p>
            <a:pPr marL="647697" lvl="1" indent="-323848" algn="l">
              <a:lnSpc>
                <a:spcPts val="5009"/>
              </a:lnSpc>
              <a:buAutoNum type="arabicPeriod"/>
            </a:pPr>
            <a:r>
              <a:rPr lang="en-US" sz="2999" b="1" spc="-32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 Check system compatibility.</a:t>
            </a:r>
          </a:p>
          <a:p>
            <a:pPr marL="647697" lvl="1" indent="-323848" algn="l">
              <a:lnSpc>
                <a:spcPts val="5009"/>
              </a:lnSpc>
              <a:buAutoNum type="arabicPeriod"/>
            </a:pPr>
            <a:r>
              <a:rPr lang="en-US" sz="2999" b="1" spc="-32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 Fix security issues.</a:t>
            </a:r>
          </a:p>
          <a:p>
            <a:pPr marL="647697" lvl="1" indent="-323848" algn="l">
              <a:lnSpc>
                <a:spcPts val="5009"/>
              </a:lnSpc>
              <a:buAutoNum type="arabicPeriod"/>
            </a:pPr>
            <a:r>
              <a:rPr lang="en-US" sz="2999" b="1" spc="-32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Backup data before maintenance.</a:t>
            </a:r>
          </a:p>
          <a:p>
            <a:pPr marL="647697" lvl="1" indent="-323848" algn="l">
              <a:lnSpc>
                <a:spcPts val="5009"/>
              </a:lnSpc>
              <a:buAutoNum type="arabicPeriod"/>
            </a:pPr>
            <a:r>
              <a:rPr lang="en-US" sz="2999" b="1" spc="-32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Use Git for version control.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87968" y="3948982"/>
            <a:ext cx="6888250" cy="1840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9"/>
              </a:lnSpc>
            </a:pPr>
            <a:r>
              <a:rPr lang="en-US" sz="2999" b="1" spc="-32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8.  Remove unused code.</a:t>
            </a:r>
          </a:p>
          <a:p>
            <a:pPr algn="l">
              <a:lnSpc>
                <a:spcPts val="5009"/>
              </a:lnSpc>
            </a:pPr>
            <a:r>
              <a:rPr lang="en-US" sz="2999" b="1" spc="-32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9.  Follow coding standards.</a:t>
            </a:r>
          </a:p>
          <a:p>
            <a:pPr algn="l">
              <a:lnSpc>
                <a:spcPts val="5009"/>
              </a:lnSpc>
            </a:pPr>
            <a:r>
              <a:rPr lang="en-US" sz="2999" b="1" spc="-32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10.  Check performance logs.</a:t>
            </a:r>
          </a:p>
        </p:txBody>
      </p:sp>
      <p:sp>
        <p:nvSpPr>
          <p:cNvPr id="9" name="Freeform 9"/>
          <p:cNvSpPr/>
          <p:nvPr/>
        </p:nvSpPr>
        <p:spPr>
          <a:xfrm rot="1908129">
            <a:off x="-3202967" y="-633048"/>
            <a:ext cx="8274515" cy="11553097"/>
          </a:xfrm>
          <a:custGeom>
            <a:avLst/>
            <a:gdLst/>
            <a:ahLst/>
            <a:cxnLst/>
            <a:rect l="l" t="t" r="r" b="b"/>
            <a:pathLst>
              <a:path w="8274515" h="11553097">
                <a:moveTo>
                  <a:pt x="0" y="0"/>
                </a:moveTo>
                <a:lnTo>
                  <a:pt x="8274515" y="0"/>
                </a:lnTo>
                <a:lnTo>
                  <a:pt x="8274515" y="11553096"/>
                </a:lnTo>
                <a:lnTo>
                  <a:pt x="0" y="11553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50000">
              <a:srgbClr val="000000">
                <a:alpha val="100000"/>
              </a:srgbClr>
            </a:gs>
            <a:gs pos="100000">
              <a:srgbClr val="34011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908129">
            <a:off x="-3202967" y="-633048"/>
            <a:ext cx="8274515" cy="11553097"/>
          </a:xfrm>
          <a:custGeom>
            <a:avLst/>
            <a:gdLst/>
            <a:ahLst/>
            <a:cxnLst/>
            <a:rect l="l" t="t" r="r" b="b"/>
            <a:pathLst>
              <a:path w="8274515" h="11553097">
                <a:moveTo>
                  <a:pt x="0" y="0"/>
                </a:moveTo>
                <a:lnTo>
                  <a:pt x="8274515" y="0"/>
                </a:lnTo>
                <a:lnTo>
                  <a:pt x="8274515" y="11553096"/>
                </a:lnTo>
                <a:lnTo>
                  <a:pt x="0" y="11553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59141" y="4901338"/>
            <a:ext cx="1237864" cy="1237864"/>
            <a:chOff x="0" y="0"/>
            <a:chExt cx="499808" cy="4998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9808" cy="499808"/>
            </a:xfrm>
            <a:custGeom>
              <a:avLst/>
              <a:gdLst/>
              <a:ahLst/>
              <a:cxnLst/>
              <a:rect l="l" t="t" r="r" b="b"/>
              <a:pathLst>
                <a:path w="499808" h="499808">
                  <a:moveTo>
                    <a:pt x="118831" y="0"/>
                  </a:moveTo>
                  <a:lnTo>
                    <a:pt x="380978" y="0"/>
                  </a:lnTo>
                  <a:cubicBezTo>
                    <a:pt x="412493" y="0"/>
                    <a:pt x="442719" y="12520"/>
                    <a:pt x="465004" y="34805"/>
                  </a:cubicBezTo>
                  <a:cubicBezTo>
                    <a:pt x="487289" y="57090"/>
                    <a:pt x="499808" y="87315"/>
                    <a:pt x="499808" y="118831"/>
                  </a:cubicBezTo>
                  <a:lnTo>
                    <a:pt x="499808" y="380978"/>
                  </a:lnTo>
                  <a:cubicBezTo>
                    <a:pt x="499808" y="446606"/>
                    <a:pt x="446606" y="499808"/>
                    <a:pt x="380978" y="499808"/>
                  </a:cubicBezTo>
                  <a:lnTo>
                    <a:pt x="118831" y="499808"/>
                  </a:lnTo>
                  <a:cubicBezTo>
                    <a:pt x="53202" y="499808"/>
                    <a:pt x="0" y="446606"/>
                    <a:pt x="0" y="380978"/>
                  </a:cubicBezTo>
                  <a:lnTo>
                    <a:pt x="0" y="118831"/>
                  </a:lnTo>
                  <a:cubicBezTo>
                    <a:pt x="0" y="53202"/>
                    <a:pt x="53202" y="0"/>
                    <a:pt x="11883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8089C">
                    <a:alpha val="100000"/>
                  </a:srgbClr>
                </a:gs>
                <a:gs pos="100000">
                  <a:srgbClr val="872BB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99808" cy="5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15967" y="5158164"/>
            <a:ext cx="724211" cy="724211"/>
          </a:xfrm>
          <a:custGeom>
            <a:avLst/>
            <a:gdLst/>
            <a:ahLst/>
            <a:cxnLst/>
            <a:rect l="l" t="t" r="r" b="b"/>
            <a:pathLst>
              <a:path w="724211" h="724211">
                <a:moveTo>
                  <a:pt x="0" y="0"/>
                </a:moveTo>
                <a:lnTo>
                  <a:pt x="724211" y="0"/>
                </a:lnTo>
                <a:lnTo>
                  <a:pt x="724211" y="724211"/>
                </a:lnTo>
                <a:lnTo>
                  <a:pt x="0" y="7242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259141" y="819085"/>
            <a:ext cx="9067445" cy="776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8"/>
              </a:lnSpc>
            </a:pPr>
            <a:r>
              <a:rPr lang="en-US" sz="5639" b="1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Conclusion &amp; </a:t>
            </a:r>
            <a:r>
              <a:rPr lang="en-US" sz="5639" b="1">
                <a:solidFill>
                  <a:srgbClr val="E229C4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Next Steps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9141" y="1864555"/>
            <a:ext cx="16000159" cy="2008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77"/>
              </a:lnSpc>
            </a:pPr>
            <a:r>
              <a:rPr lang="en-US" sz="2599" b="1" spc="-28" dirty="0">
                <a:solidFill>
                  <a:srgbClr val="DCDCDC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Maintenance is a strategic, ongoing function essential for security, performance, compatibility, and user satisfaction. Prioritising maintenance—through documentation, automation, testing, and resource allocation—reduces long-term costs and preserves software value. Next steps: adopt the recommended practices, allocate maintenance budgets, and monitor outcomes via metrics and regular audits.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984690" y="4894581"/>
            <a:ext cx="1237864" cy="1237864"/>
            <a:chOff x="0" y="0"/>
            <a:chExt cx="1650485" cy="1650485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650485" cy="1650485"/>
              <a:chOff x="0" y="0"/>
              <a:chExt cx="499808" cy="49980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499808" cy="499808"/>
              </a:xfrm>
              <a:custGeom>
                <a:avLst/>
                <a:gdLst/>
                <a:ahLst/>
                <a:cxnLst/>
                <a:rect l="l" t="t" r="r" b="b"/>
                <a:pathLst>
                  <a:path w="499808" h="499808">
                    <a:moveTo>
                      <a:pt x="118831" y="0"/>
                    </a:moveTo>
                    <a:lnTo>
                      <a:pt x="380978" y="0"/>
                    </a:lnTo>
                    <a:cubicBezTo>
                      <a:pt x="412493" y="0"/>
                      <a:pt x="442719" y="12520"/>
                      <a:pt x="465004" y="34805"/>
                    </a:cubicBezTo>
                    <a:cubicBezTo>
                      <a:pt x="487289" y="57090"/>
                      <a:pt x="499808" y="87315"/>
                      <a:pt x="499808" y="118831"/>
                    </a:cubicBezTo>
                    <a:lnTo>
                      <a:pt x="499808" y="380978"/>
                    </a:lnTo>
                    <a:cubicBezTo>
                      <a:pt x="499808" y="446606"/>
                      <a:pt x="446606" y="499808"/>
                      <a:pt x="380978" y="499808"/>
                    </a:cubicBezTo>
                    <a:lnTo>
                      <a:pt x="118831" y="499808"/>
                    </a:lnTo>
                    <a:cubicBezTo>
                      <a:pt x="53202" y="499808"/>
                      <a:pt x="0" y="446606"/>
                      <a:pt x="0" y="380978"/>
                    </a:cubicBezTo>
                    <a:lnTo>
                      <a:pt x="0" y="118831"/>
                    </a:lnTo>
                    <a:cubicBezTo>
                      <a:pt x="0" y="53202"/>
                      <a:pt x="53202" y="0"/>
                      <a:pt x="118831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B8089C">
                      <a:alpha val="100000"/>
                    </a:srgbClr>
                  </a:gs>
                  <a:gs pos="100000">
                    <a:srgbClr val="872BBF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499808" cy="5379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7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>
              <a:off x="304541" y="298269"/>
              <a:ext cx="1016003" cy="1028546"/>
            </a:xfrm>
            <a:custGeom>
              <a:avLst/>
              <a:gdLst/>
              <a:ahLst/>
              <a:cxnLst/>
              <a:rect l="l" t="t" r="r" b="b"/>
              <a:pathLst>
                <a:path w="1016003" h="1028546">
                  <a:moveTo>
                    <a:pt x="0" y="0"/>
                  </a:moveTo>
                  <a:lnTo>
                    <a:pt x="1016003" y="0"/>
                  </a:lnTo>
                  <a:lnTo>
                    <a:pt x="1016003" y="1028546"/>
                  </a:lnTo>
                  <a:lnTo>
                    <a:pt x="0" y="1028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467263" y="4887824"/>
            <a:ext cx="1237864" cy="1237864"/>
            <a:chOff x="0" y="0"/>
            <a:chExt cx="1650485" cy="1650485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1650485" cy="1650485"/>
              <a:chOff x="0" y="0"/>
              <a:chExt cx="499808" cy="499808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99808" cy="499808"/>
              </a:xfrm>
              <a:custGeom>
                <a:avLst/>
                <a:gdLst/>
                <a:ahLst/>
                <a:cxnLst/>
                <a:rect l="l" t="t" r="r" b="b"/>
                <a:pathLst>
                  <a:path w="499808" h="499808">
                    <a:moveTo>
                      <a:pt x="118831" y="0"/>
                    </a:moveTo>
                    <a:lnTo>
                      <a:pt x="380978" y="0"/>
                    </a:lnTo>
                    <a:cubicBezTo>
                      <a:pt x="412493" y="0"/>
                      <a:pt x="442719" y="12520"/>
                      <a:pt x="465004" y="34805"/>
                    </a:cubicBezTo>
                    <a:cubicBezTo>
                      <a:pt x="487289" y="57090"/>
                      <a:pt x="499808" y="87315"/>
                      <a:pt x="499808" y="118831"/>
                    </a:cubicBezTo>
                    <a:lnTo>
                      <a:pt x="499808" y="380978"/>
                    </a:lnTo>
                    <a:cubicBezTo>
                      <a:pt x="499808" y="446606"/>
                      <a:pt x="446606" y="499808"/>
                      <a:pt x="380978" y="499808"/>
                    </a:cubicBezTo>
                    <a:lnTo>
                      <a:pt x="118831" y="499808"/>
                    </a:lnTo>
                    <a:cubicBezTo>
                      <a:pt x="53202" y="499808"/>
                      <a:pt x="0" y="446606"/>
                      <a:pt x="0" y="380978"/>
                    </a:cubicBezTo>
                    <a:lnTo>
                      <a:pt x="0" y="118831"/>
                    </a:lnTo>
                    <a:cubicBezTo>
                      <a:pt x="0" y="53202"/>
                      <a:pt x="53202" y="0"/>
                      <a:pt x="118831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B8089C">
                      <a:alpha val="100000"/>
                    </a:srgbClr>
                  </a:gs>
                  <a:gs pos="100000">
                    <a:srgbClr val="872BBF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499808" cy="5379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7"/>
                  </a:lnSpc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294229" y="252464"/>
              <a:ext cx="1062026" cy="1075138"/>
            </a:xfrm>
            <a:custGeom>
              <a:avLst/>
              <a:gdLst/>
              <a:ahLst/>
              <a:cxnLst/>
              <a:rect l="l" t="t" r="r" b="b"/>
              <a:pathLst>
                <a:path w="1062026" h="1075138">
                  <a:moveTo>
                    <a:pt x="0" y="0"/>
                  </a:moveTo>
                  <a:lnTo>
                    <a:pt x="1062027" y="0"/>
                  </a:lnTo>
                  <a:lnTo>
                    <a:pt x="1062027" y="1075138"/>
                  </a:lnTo>
                  <a:lnTo>
                    <a:pt x="0" y="10751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59141" y="6262599"/>
            <a:ext cx="2246060" cy="5016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b="1" spc="-32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Immediate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984690" y="6255842"/>
            <a:ext cx="1749266" cy="514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b="1" spc="-32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Strategic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467262" y="6249085"/>
            <a:ext cx="2315537" cy="5016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b="1" spc="-32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Engagement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59141" y="6910299"/>
            <a:ext cx="5039880" cy="1315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 b="1" spc="-27" dirty="0">
                <a:solidFill>
                  <a:srgbClr val="DCDCDC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Start automated backups, enforce Git workflows, and schedule regression tests after each change.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984690" y="6903542"/>
            <a:ext cx="5021668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spc="-27" dirty="0">
                <a:solidFill>
                  <a:srgbClr val="DCDCDC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Invest in refactoring legacy code, staff training, and CI/CD to lower technical debt over time.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501461" y="6896785"/>
            <a:ext cx="4757839" cy="1315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b="1" spc="-27" dirty="0">
                <a:solidFill>
                  <a:srgbClr val="DCDCDC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Collect user feedback and measure satisfaction to guide perfective maintenance priorities.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50000">
              <a:srgbClr val="000000">
                <a:alpha val="100000"/>
              </a:srgbClr>
            </a:gs>
            <a:gs pos="100000">
              <a:srgbClr val="34011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908129">
            <a:off x="-3202967" y="-633048"/>
            <a:ext cx="8274515" cy="11553097"/>
          </a:xfrm>
          <a:custGeom>
            <a:avLst/>
            <a:gdLst/>
            <a:ahLst/>
            <a:cxnLst/>
            <a:rect l="l" t="t" r="r" b="b"/>
            <a:pathLst>
              <a:path w="8274515" h="11553097">
                <a:moveTo>
                  <a:pt x="0" y="0"/>
                </a:moveTo>
                <a:lnTo>
                  <a:pt x="8274515" y="0"/>
                </a:lnTo>
                <a:lnTo>
                  <a:pt x="8274515" y="11553096"/>
                </a:lnTo>
                <a:lnTo>
                  <a:pt x="0" y="11553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813300" y="3924300"/>
            <a:ext cx="8661400" cy="1698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b="1" spc="-109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Any Question?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50000">
              <a:srgbClr val="000000">
                <a:alpha val="100000"/>
              </a:srgbClr>
            </a:gs>
            <a:gs pos="100000">
              <a:srgbClr val="34011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908129">
            <a:off x="-3202967" y="-633048"/>
            <a:ext cx="8274515" cy="11553097"/>
          </a:xfrm>
          <a:custGeom>
            <a:avLst/>
            <a:gdLst/>
            <a:ahLst/>
            <a:cxnLst/>
            <a:rect l="l" t="t" r="r" b="b"/>
            <a:pathLst>
              <a:path w="8274515" h="11553097">
                <a:moveTo>
                  <a:pt x="0" y="0"/>
                </a:moveTo>
                <a:lnTo>
                  <a:pt x="8274515" y="0"/>
                </a:lnTo>
                <a:lnTo>
                  <a:pt x="8274515" y="11553096"/>
                </a:lnTo>
                <a:lnTo>
                  <a:pt x="0" y="11553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693410" y="3716337"/>
            <a:ext cx="6901180" cy="285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9999" b="1" spc="-109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Thank You</a:t>
            </a:r>
          </a:p>
          <a:p>
            <a:pPr algn="ctr">
              <a:lnSpc>
                <a:spcPts val="11199"/>
              </a:lnSpc>
            </a:pPr>
            <a:r>
              <a:rPr lang="en-US" sz="9999" b="1" spc="-109" dirty="0">
                <a:solidFill>
                  <a:srgbClr val="E229C4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Everyone 😊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173200" y="8420100"/>
            <a:ext cx="2857500" cy="687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77"/>
              </a:lnSpc>
              <a:spcBef>
                <a:spcPct val="0"/>
              </a:spcBef>
            </a:pPr>
            <a:r>
              <a:rPr lang="en-US" sz="4055" b="1" spc="-44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Team - Gen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50000">
              <a:srgbClr val="000000">
                <a:alpha val="100000"/>
              </a:srgbClr>
            </a:gs>
            <a:gs pos="100000">
              <a:srgbClr val="34011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260399"/>
            <a:ext cx="8274515" cy="11553097"/>
          </a:xfrm>
          <a:custGeom>
            <a:avLst/>
            <a:gdLst/>
            <a:ahLst/>
            <a:cxnLst/>
            <a:rect l="l" t="t" r="r" b="b"/>
            <a:pathLst>
              <a:path w="8274515" h="11553097">
                <a:moveTo>
                  <a:pt x="0" y="0"/>
                </a:moveTo>
                <a:lnTo>
                  <a:pt x="8274515" y="0"/>
                </a:lnTo>
                <a:lnTo>
                  <a:pt x="8274515" y="11553096"/>
                </a:lnTo>
                <a:lnTo>
                  <a:pt x="0" y="11553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6841966" cy="10292697"/>
          </a:xfrm>
          <a:custGeom>
            <a:avLst/>
            <a:gdLst/>
            <a:ahLst/>
            <a:cxnLst/>
            <a:rect l="l" t="t" r="r" b="b"/>
            <a:pathLst>
              <a:path w="6841966" h="10292697">
                <a:moveTo>
                  <a:pt x="0" y="0"/>
                </a:moveTo>
                <a:lnTo>
                  <a:pt x="6841966" y="0"/>
                </a:lnTo>
                <a:lnTo>
                  <a:pt x="6841966" y="10292697"/>
                </a:lnTo>
                <a:lnTo>
                  <a:pt x="0" y="102926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7469665" y="647337"/>
            <a:ext cx="10226704" cy="72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12"/>
              </a:lnSpc>
            </a:pPr>
            <a:r>
              <a:rPr lang="en-US" sz="5200" b="1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Software Maintenance &amp; Its Value -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469665" y="1319440"/>
            <a:ext cx="9840261" cy="763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28"/>
              </a:lnSpc>
            </a:pPr>
            <a:r>
              <a:rPr lang="en-US" sz="5200" b="1">
                <a:solidFill>
                  <a:srgbClr val="FB47DE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Project by GEN</a:t>
            </a:r>
          </a:p>
        </p:txBody>
      </p:sp>
      <p:sp>
        <p:nvSpPr>
          <p:cNvPr id="6" name="Freeform 6"/>
          <p:cNvSpPr/>
          <p:nvPr/>
        </p:nvSpPr>
        <p:spPr>
          <a:xfrm>
            <a:off x="7469665" y="5146349"/>
            <a:ext cx="9789635" cy="4521003"/>
          </a:xfrm>
          <a:custGeom>
            <a:avLst/>
            <a:gdLst/>
            <a:ahLst/>
            <a:cxnLst/>
            <a:rect l="l" t="t" r="r" b="b"/>
            <a:pathLst>
              <a:path w="9789635" h="4521003">
                <a:moveTo>
                  <a:pt x="0" y="0"/>
                </a:moveTo>
                <a:lnTo>
                  <a:pt x="9789635" y="0"/>
                </a:lnTo>
                <a:lnTo>
                  <a:pt x="9789635" y="4521003"/>
                </a:lnTo>
                <a:lnTo>
                  <a:pt x="0" y="45210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5687" b="-167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7469665" y="2350610"/>
            <a:ext cx="9840261" cy="231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9"/>
              </a:lnSpc>
            </a:pPr>
            <a:r>
              <a:rPr lang="en-US" sz="2499" b="1" spc="-27" dirty="0">
                <a:solidFill>
                  <a:srgbClr val="DCDCDC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Field study submitted to Ms Jannatul Ferdous, IUBAT. This presentation is our visit to Divine IT Limited (CMMI Level 3, ISO-certified) and a study of software maintenance: what it is, why it matters, common challenges, recommended practices, and real-world observations gathered during interviews and lab visits on 27–31 Oct 2025.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50000">
              <a:srgbClr val="000000">
                <a:alpha val="100000"/>
              </a:srgbClr>
            </a:gs>
            <a:gs pos="100000">
              <a:srgbClr val="34011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260399"/>
            <a:ext cx="8274515" cy="11553097"/>
          </a:xfrm>
          <a:custGeom>
            <a:avLst/>
            <a:gdLst/>
            <a:ahLst/>
            <a:cxnLst/>
            <a:rect l="l" t="t" r="r" b="b"/>
            <a:pathLst>
              <a:path w="8274515" h="11553097">
                <a:moveTo>
                  <a:pt x="0" y="0"/>
                </a:moveTo>
                <a:lnTo>
                  <a:pt x="8274515" y="0"/>
                </a:lnTo>
                <a:lnTo>
                  <a:pt x="8274515" y="11553096"/>
                </a:lnTo>
                <a:lnTo>
                  <a:pt x="0" y="11553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143000" y="3520760"/>
            <a:ext cx="6371307" cy="5803142"/>
            <a:chOff x="0" y="0"/>
            <a:chExt cx="1678040" cy="1528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78040" cy="1528400"/>
            </a:xfrm>
            <a:custGeom>
              <a:avLst/>
              <a:gdLst/>
              <a:ahLst/>
              <a:cxnLst/>
              <a:rect l="l" t="t" r="r" b="b"/>
              <a:pathLst>
                <a:path w="1678040" h="1528400">
                  <a:moveTo>
                    <a:pt x="29163" y="0"/>
                  </a:moveTo>
                  <a:lnTo>
                    <a:pt x="1648877" y="0"/>
                  </a:lnTo>
                  <a:cubicBezTo>
                    <a:pt x="1664983" y="0"/>
                    <a:pt x="1678040" y="13057"/>
                    <a:pt x="1678040" y="29163"/>
                  </a:cubicBezTo>
                  <a:lnTo>
                    <a:pt x="1678040" y="1499237"/>
                  </a:lnTo>
                  <a:cubicBezTo>
                    <a:pt x="1678040" y="1506971"/>
                    <a:pt x="1674967" y="1514389"/>
                    <a:pt x="1669498" y="1519858"/>
                  </a:cubicBezTo>
                  <a:cubicBezTo>
                    <a:pt x="1664029" y="1525327"/>
                    <a:pt x="1656611" y="1528400"/>
                    <a:pt x="1648877" y="1528400"/>
                  </a:cubicBezTo>
                  <a:lnTo>
                    <a:pt x="29163" y="1528400"/>
                  </a:lnTo>
                  <a:cubicBezTo>
                    <a:pt x="13057" y="1528400"/>
                    <a:pt x="0" y="1515343"/>
                    <a:pt x="0" y="1499237"/>
                  </a:cubicBezTo>
                  <a:lnTo>
                    <a:pt x="0" y="29163"/>
                  </a:lnTo>
                  <a:cubicBezTo>
                    <a:pt x="0" y="13057"/>
                    <a:pt x="13057" y="0"/>
                    <a:pt x="29163" y="0"/>
                  </a:cubicBezTo>
                  <a:close/>
                </a:path>
              </a:pathLst>
            </a:custGeom>
            <a:solidFill>
              <a:srgbClr val="000000">
                <a:alpha val="76863"/>
              </a:srgbClr>
            </a:solidFill>
            <a:ln w="19050" cap="rnd">
              <a:solidFill>
                <a:srgbClr val="FFFFFF">
                  <a:alpha val="76863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678040" cy="1566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83235" y="3773591"/>
            <a:ext cx="5890838" cy="5314331"/>
            <a:chOff x="0" y="0"/>
            <a:chExt cx="912645" cy="82332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2645" cy="823329"/>
            </a:xfrm>
            <a:custGeom>
              <a:avLst/>
              <a:gdLst/>
              <a:ahLst/>
              <a:cxnLst/>
              <a:rect l="l" t="t" r="r" b="b"/>
              <a:pathLst>
                <a:path w="912645" h="823329">
                  <a:moveTo>
                    <a:pt x="42055" y="0"/>
                  </a:moveTo>
                  <a:lnTo>
                    <a:pt x="870590" y="0"/>
                  </a:lnTo>
                  <a:cubicBezTo>
                    <a:pt x="881743" y="0"/>
                    <a:pt x="892440" y="4431"/>
                    <a:pt x="900327" y="12318"/>
                  </a:cubicBezTo>
                  <a:cubicBezTo>
                    <a:pt x="908214" y="20205"/>
                    <a:pt x="912645" y="30902"/>
                    <a:pt x="912645" y="42055"/>
                  </a:cubicBezTo>
                  <a:lnTo>
                    <a:pt x="912645" y="781274"/>
                  </a:lnTo>
                  <a:cubicBezTo>
                    <a:pt x="912645" y="792427"/>
                    <a:pt x="908214" y="803124"/>
                    <a:pt x="900327" y="811011"/>
                  </a:cubicBezTo>
                  <a:cubicBezTo>
                    <a:pt x="892440" y="818898"/>
                    <a:pt x="881743" y="823329"/>
                    <a:pt x="870590" y="823329"/>
                  </a:cubicBezTo>
                  <a:lnTo>
                    <a:pt x="42055" y="823329"/>
                  </a:lnTo>
                  <a:cubicBezTo>
                    <a:pt x="30902" y="823329"/>
                    <a:pt x="20205" y="818898"/>
                    <a:pt x="12318" y="811011"/>
                  </a:cubicBezTo>
                  <a:cubicBezTo>
                    <a:pt x="4431" y="803124"/>
                    <a:pt x="0" y="792427"/>
                    <a:pt x="0" y="781274"/>
                  </a:cubicBezTo>
                  <a:lnTo>
                    <a:pt x="0" y="42055"/>
                  </a:lnTo>
                  <a:cubicBezTo>
                    <a:pt x="0" y="30902"/>
                    <a:pt x="4431" y="20205"/>
                    <a:pt x="12318" y="12318"/>
                  </a:cubicBezTo>
                  <a:cubicBezTo>
                    <a:pt x="20205" y="4431"/>
                    <a:pt x="30902" y="0"/>
                    <a:pt x="42055" y="0"/>
                  </a:cubicBezTo>
                  <a:close/>
                </a:path>
              </a:pathLst>
            </a:custGeom>
            <a:blipFill>
              <a:blip r:embed="rId4"/>
              <a:stretch>
                <a:fillRect l="-17617" r="-1761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1104900"/>
            <a:ext cx="14822340" cy="776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8"/>
              </a:lnSpc>
            </a:pPr>
            <a:r>
              <a:rPr lang="en-US" sz="5639" b="1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Abstract - </a:t>
            </a:r>
            <a:r>
              <a:rPr lang="en-US" sz="5639" b="1">
                <a:solidFill>
                  <a:srgbClr val="E229C4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Why This Study Matters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274515" y="4526856"/>
            <a:ext cx="8984785" cy="3758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9"/>
              </a:lnSpc>
            </a:pPr>
            <a:r>
              <a:rPr lang="en-US" sz="2499" b="1" spc="-27" dirty="0">
                <a:solidFill>
                  <a:srgbClr val="DCDCDC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Software maintenance is the ongoing process of modifying delivered software to fix faults, improve performance, or adapt to changed environments. It consumes a major portion of lifecycle costs—often cited as up to 90%—and is therefore the most resource-intensive stage of the software lifecycle. This project uses Divine IT Limited as a case study to explore maintenance practices, tools, challenges, and strategic value.</a:t>
            </a:r>
          </a:p>
          <a:p>
            <a:pPr algn="just">
              <a:lnSpc>
                <a:spcPts val="3749"/>
              </a:lnSpc>
            </a:pPr>
            <a:endParaRPr lang="en-US" sz="2499" b="1" spc="-27" dirty="0">
              <a:solidFill>
                <a:srgbClr val="DCDCDC"/>
              </a:solidFill>
              <a:latin typeface="IBM Plex Sans Condensed Bold"/>
              <a:ea typeface="IBM Plex Sans Condensed Bold"/>
              <a:cs typeface="IBM Plex Sans Condensed Bold"/>
              <a:sym typeface="IBM Plex Sans Condensed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50000">
              <a:srgbClr val="000000">
                <a:alpha val="100000"/>
              </a:srgbClr>
            </a:gs>
            <a:gs pos="100000">
              <a:srgbClr val="34011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260399"/>
            <a:ext cx="8274515" cy="11553097"/>
          </a:xfrm>
          <a:custGeom>
            <a:avLst/>
            <a:gdLst/>
            <a:ahLst/>
            <a:cxnLst/>
            <a:rect l="l" t="t" r="r" b="b"/>
            <a:pathLst>
              <a:path w="8274515" h="11553097">
                <a:moveTo>
                  <a:pt x="0" y="0"/>
                </a:moveTo>
                <a:lnTo>
                  <a:pt x="8274515" y="0"/>
                </a:lnTo>
                <a:lnTo>
                  <a:pt x="8274515" y="11553096"/>
                </a:lnTo>
                <a:lnTo>
                  <a:pt x="0" y="11553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879961"/>
            <a:ext cx="16230600" cy="8527077"/>
            <a:chOff x="0" y="0"/>
            <a:chExt cx="4229939" cy="22222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29939" cy="2222285"/>
            </a:xfrm>
            <a:custGeom>
              <a:avLst/>
              <a:gdLst/>
              <a:ahLst/>
              <a:cxnLst/>
              <a:rect l="l" t="t" r="r" b="b"/>
              <a:pathLst>
                <a:path w="4229939" h="2222285">
                  <a:moveTo>
                    <a:pt x="9540" y="0"/>
                  </a:moveTo>
                  <a:lnTo>
                    <a:pt x="4220400" y="0"/>
                  </a:lnTo>
                  <a:cubicBezTo>
                    <a:pt x="4225668" y="0"/>
                    <a:pt x="4229939" y="4271"/>
                    <a:pt x="4229939" y="9540"/>
                  </a:cubicBezTo>
                  <a:lnTo>
                    <a:pt x="4229939" y="2212745"/>
                  </a:lnTo>
                  <a:cubicBezTo>
                    <a:pt x="4229939" y="2218014"/>
                    <a:pt x="4225668" y="2222285"/>
                    <a:pt x="4220400" y="2222285"/>
                  </a:cubicBezTo>
                  <a:lnTo>
                    <a:pt x="9540" y="2222285"/>
                  </a:lnTo>
                  <a:cubicBezTo>
                    <a:pt x="7010" y="2222285"/>
                    <a:pt x="4583" y="2221280"/>
                    <a:pt x="2794" y="2219491"/>
                  </a:cubicBezTo>
                  <a:cubicBezTo>
                    <a:pt x="1005" y="2217702"/>
                    <a:pt x="0" y="2215275"/>
                    <a:pt x="0" y="2212745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000000">
                <a:alpha val="44706"/>
              </a:srgbClr>
            </a:solidFill>
            <a:ln w="19050" cap="sq">
              <a:solidFill>
                <a:srgbClr val="FFFFFF">
                  <a:alpha val="4470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29939" cy="22603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050834" y="2778083"/>
            <a:ext cx="6371307" cy="5803142"/>
            <a:chOff x="0" y="0"/>
            <a:chExt cx="1678040" cy="152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78040" cy="1528400"/>
            </a:xfrm>
            <a:custGeom>
              <a:avLst/>
              <a:gdLst/>
              <a:ahLst/>
              <a:cxnLst/>
              <a:rect l="l" t="t" r="r" b="b"/>
              <a:pathLst>
                <a:path w="1678040" h="1528400">
                  <a:moveTo>
                    <a:pt x="29163" y="0"/>
                  </a:moveTo>
                  <a:lnTo>
                    <a:pt x="1648877" y="0"/>
                  </a:lnTo>
                  <a:cubicBezTo>
                    <a:pt x="1664983" y="0"/>
                    <a:pt x="1678040" y="13057"/>
                    <a:pt x="1678040" y="29163"/>
                  </a:cubicBezTo>
                  <a:lnTo>
                    <a:pt x="1678040" y="1499237"/>
                  </a:lnTo>
                  <a:cubicBezTo>
                    <a:pt x="1678040" y="1506971"/>
                    <a:pt x="1674967" y="1514389"/>
                    <a:pt x="1669498" y="1519858"/>
                  </a:cubicBezTo>
                  <a:cubicBezTo>
                    <a:pt x="1664029" y="1525327"/>
                    <a:pt x="1656611" y="1528400"/>
                    <a:pt x="1648877" y="1528400"/>
                  </a:cubicBezTo>
                  <a:lnTo>
                    <a:pt x="29163" y="1528400"/>
                  </a:lnTo>
                  <a:cubicBezTo>
                    <a:pt x="13057" y="1528400"/>
                    <a:pt x="0" y="1515343"/>
                    <a:pt x="0" y="1499237"/>
                  </a:cubicBezTo>
                  <a:lnTo>
                    <a:pt x="0" y="29163"/>
                  </a:lnTo>
                  <a:cubicBezTo>
                    <a:pt x="0" y="13057"/>
                    <a:pt x="13057" y="0"/>
                    <a:pt x="29163" y="0"/>
                  </a:cubicBezTo>
                  <a:close/>
                </a:path>
              </a:pathLst>
            </a:custGeom>
            <a:solidFill>
              <a:srgbClr val="000000">
                <a:alpha val="76863"/>
              </a:srgbClr>
            </a:solidFill>
            <a:ln w="19050" cap="rnd">
              <a:solidFill>
                <a:srgbClr val="FFFFFF">
                  <a:alpha val="76863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678040" cy="1566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91069" y="3030914"/>
            <a:ext cx="5890838" cy="5314331"/>
            <a:chOff x="0" y="0"/>
            <a:chExt cx="912645" cy="82332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12645" cy="823329"/>
            </a:xfrm>
            <a:custGeom>
              <a:avLst/>
              <a:gdLst/>
              <a:ahLst/>
              <a:cxnLst/>
              <a:rect l="l" t="t" r="r" b="b"/>
              <a:pathLst>
                <a:path w="912645" h="823329">
                  <a:moveTo>
                    <a:pt x="42055" y="0"/>
                  </a:moveTo>
                  <a:lnTo>
                    <a:pt x="870590" y="0"/>
                  </a:lnTo>
                  <a:cubicBezTo>
                    <a:pt x="881743" y="0"/>
                    <a:pt x="892440" y="4431"/>
                    <a:pt x="900327" y="12318"/>
                  </a:cubicBezTo>
                  <a:cubicBezTo>
                    <a:pt x="908214" y="20205"/>
                    <a:pt x="912645" y="30902"/>
                    <a:pt x="912645" y="42055"/>
                  </a:cubicBezTo>
                  <a:lnTo>
                    <a:pt x="912645" y="781274"/>
                  </a:lnTo>
                  <a:cubicBezTo>
                    <a:pt x="912645" y="792427"/>
                    <a:pt x="908214" y="803124"/>
                    <a:pt x="900327" y="811011"/>
                  </a:cubicBezTo>
                  <a:cubicBezTo>
                    <a:pt x="892440" y="818898"/>
                    <a:pt x="881743" y="823329"/>
                    <a:pt x="870590" y="823329"/>
                  </a:cubicBezTo>
                  <a:lnTo>
                    <a:pt x="42055" y="823329"/>
                  </a:lnTo>
                  <a:cubicBezTo>
                    <a:pt x="30902" y="823329"/>
                    <a:pt x="20205" y="818898"/>
                    <a:pt x="12318" y="811011"/>
                  </a:cubicBezTo>
                  <a:cubicBezTo>
                    <a:pt x="4431" y="803124"/>
                    <a:pt x="0" y="792427"/>
                    <a:pt x="0" y="781274"/>
                  </a:cubicBezTo>
                  <a:lnTo>
                    <a:pt x="0" y="42055"/>
                  </a:lnTo>
                  <a:cubicBezTo>
                    <a:pt x="0" y="30902"/>
                    <a:pt x="4431" y="20205"/>
                    <a:pt x="12318" y="12318"/>
                  </a:cubicBezTo>
                  <a:cubicBezTo>
                    <a:pt x="20205" y="4431"/>
                    <a:pt x="30902" y="0"/>
                    <a:pt x="42055" y="0"/>
                  </a:cubicBezTo>
                  <a:close/>
                </a:path>
              </a:pathLst>
            </a:custGeom>
            <a:blipFill>
              <a:blip r:embed="rId4"/>
              <a:stretch>
                <a:fillRect l="-17660" r="-1766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99802" y="1376773"/>
            <a:ext cx="14822340" cy="776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8"/>
              </a:lnSpc>
            </a:pPr>
            <a:r>
              <a:rPr lang="en-US" sz="5639" b="1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Table of </a:t>
            </a:r>
            <a:r>
              <a:rPr lang="en-US" sz="5639" b="1">
                <a:solidFill>
                  <a:srgbClr val="E229C4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Content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29849" y="2616670"/>
            <a:ext cx="5650548" cy="5964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7" lvl="1" indent="-377824" algn="ctr">
              <a:lnSpc>
                <a:spcPts val="5984"/>
              </a:lnSpc>
              <a:buAutoNum type="arabicPeriod"/>
            </a:pPr>
            <a:r>
              <a:rPr lang="en-US" sz="3499" b="1" spc="-38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 Introduction &amp; Definitions</a:t>
            </a:r>
          </a:p>
          <a:p>
            <a:pPr marL="755647" lvl="1" indent="-377824" algn="l">
              <a:lnSpc>
                <a:spcPts val="5984"/>
              </a:lnSpc>
              <a:buAutoNum type="arabicPeriod"/>
            </a:pPr>
            <a:r>
              <a:rPr lang="en-US" sz="3499" b="1" spc="-38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 Objectives</a:t>
            </a:r>
          </a:p>
          <a:p>
            <a:pPr marL="755647" lvl="1" indent="-377824" algn="l">
              <a:lnSpc>
                <a:spcPts val="5984"/>
              </a:lnSpc>
              <a:buAutoNum type="arabicPeriod"/>
            </a:pPr>
            <a:r>
              <a:rPr lang="en-US" sz="3499" b="1" spc="-38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Company Overview</a:t>
            </a:r>
          </a:p>
          <a:p>
            <a:pPr marL="755647" lvl="1" indent="-377824" algn="l">
              <a:lnSpc>
                <a:spcPts val="5984"/>
              </a:lnSpc>
              <a:buAutoNum type="arabicPeriod"/>
            </a:pPr>
            <a:r>
              <a:rPr lang="en-US" sz="3499" b="1" spc="-38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 Methodology</a:t>
            </a:r>
          </a:p>
          <a:p>
            <a:pPr marL="755647" lvl="1" indent="-377824" algn="l">
              <a:lnSpc>
                <a:spcPts val="5984"/>
              </a:lnSpc>
              <a:buAutoNum type="arabicPeriod"/>
            </a:pPr>
            <a:r>
              <a:rPr lang="en-US" sz="3499" b="1" spc="-38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 Finding</a:t>
            </a:r>
          </a:p>
          <a:p>
            <a:pPr marL="755647" lvl="1" indent="-377824" algn="l">
              <a:lnSpc>
                <a:spcPts val="5984"/>
              </a:lnSpc>
              <a:buAutoNum type="arabicPeriod"/>
            </a:pPr>
            <a:r>
              <a:rPr lang="en-US" sz="3499" b="1" spc="-38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 Activity Plan</a:t>
            </a:r>
          </a:p>
          <a:p>
            <a:pPr marL="755647" lvl="1" indent="-377824" algn="l">
              <a:lnSpc>
                <a:spcPts val="5984"/>
              </a:lnSpc>
              <a:buAutoNum type="arabicPeriod"/>
            </a:pPr>
            <a:r>
              <a:rPr lang="en-US" sz="3499" b="1" spc="-38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 Recommendations</a:t>
            </a:r>
          </a:p>
          <a:p>
            <a:pPr marL="755647" lvl="1" indent="-377824" algn="l">
              <a:lnSpc>
                <a:spcPts val="5984"/>
              </a:lnSpc>
              <a:buAutoNum type="arabicPeriod"/>
            </a:pPr>
            <a:r>
              <a:rPr lang="en-US" sz="3499" b="1" spc="-38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 Conclusion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50000">
              <a:srgbClr val="000000">
                <a:alpha val="100000"/>
              </a:srgbClr>
            </a:gs>
            <a:gs pos="100000">
              <a:srgbClr val="34011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260399"/>
            <a:ext cx="8274515" cy="11553097"/>
          </a:xfrm>
          <a:custGeom>
            <a:avLst/>
            <a:gdLst/>
            <a:ahLst/>
            <a:cxnLst/>
            <a:rect l="l" t="t" r="r" b="b"/>
            <a:pathLst>
              <a:path w="8274515" h="11553097">
                <a:moveTo>
                  <a:pt x="0" y="0"/>
                </a:moveTo>
                <a:lnTo>
                  <a:pt x="8274515" y="0"/>
                </a:lnTo>
                <a:lnTo>
                  <a:pt x="8274515" y="11553096"/>
                </a:lnTo>
                <a:lnTo>
                  <a:pt x="0" y="11553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26725" y="3736617"/>
            <a:ext cx="6037648" cy="5499237"/>
            <a:chOff x="0" y="0"/>
            <a:chExt cx="8050197" cy="7332316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8050197" cy="7332316"/>
              <a:chOff x="0" y="0"/>
              <a:chExt cx="1678040" cy="15284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678040" cy="1528400"/>
              </a:xfrm>
              <a:custGeom>
                <a:avLst/>
                <a:gdLst/>
                <a:ahLst/>
                <a:cxnLst/>
                <a:rect l="l" t="t" r="r" b="b"/>
                <a:pathLst>
                  <a:path w="1678040" h="1528400">
                    <a:moveTo>
                      <a:pt x="30775" y="0"/>
                    </a:moveTo>
                    <a:lnTo>
                      <a:pt x="1647265" y="0"/>
                    </a:lnTo>
                    <a:cubicBezTo>
                      <a:pt x="1664262" y="0"/>
                      <a:pt x="1678040" y="13778"/>
                      <a:pt x="1678040" y="30775"/>
                    </a:cubicBezTo>
                    <a:lnTo>
                      <a:pt x="1678040" y="1497625"/>
                    </a:lnTo>
                    <a:cubicBezTo>
                      <a:pt x="1678040" y="1514621"/>
                      <a:pt x="1664262" y="1528400"/>
                      <a:pt x="1647265" y="1528400"/>
                    </a:cubicBezTo>
                    <a:lnTo>
                      <a:pt x="30775" y="1528400"/>
                    </a:lnTo>
                    <a:cubicBezTo>
                      <a:pt x="13778" y="1528400"/>
                      <a:pt x="0" y="1514621"/>
                      <a:pt x="0" y="1497625"/>
                    </a:cubicBezTo>
                    <a:lnTo>
                      <a:pt x="0" y="30775"/>
                    </a:lnTo>
                    <a:cubicBezTo>
                      <a:pt x="0" y="13778"/>
                      <a:pt x="13778" y="0"/>
                      <a:pt x="30775" y="0"/>
                    </a:cubicBezTo>
                    <a:close/>
                  </a:path>
                </a:pathLst>
              </a:custGeom>
              <a:solidFill>
                <a:srgbClr val="000000">
                  <a:alpha val="76863"/>
                </a:srgbClr>
              </a:solidFill>
              <a:ln w="19050" cap="rnd">
                <a:solidFill>
                  <a:srgbClr val="FFFFFF">
                    <a:alpha val="76863"/>
                  </a:srgbClr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1678040" cy="1566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7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303538" y="319454"/>
              <a:ext cx="7443120" cy="6714699"/>
              <a:chOff x="0" y="0"/>
              <a:chExt cx="912645" cy="82332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12645" cy="823329"/>
              </a:xfrm>
              <a:custGeom>
                <a:avLst/>
                <a:gdLst/>
                <a:ahLst/>
                <a:cxnLst/>
                <a:rect l="l" t="t" r="r" b="b"/>
                <a:pathLst>
                  <a:path w="912645" h="823329">
                    <a:moveTo>
                      <a:pt x="44379" y="0"/>
                    </a:moveTo>
                    <a:lnTo>
                      <a:pt x="868266" y="0"/>
                    </a:lnTo>
                    <a:cubicBezTo>
                      <a:pt x="880036" y="0"/>
                      <a:pt x="891324" y="4676"/>
                      <a:pt x="899647" y="12998"/>
                    </a:cubicBezTo>
                    <a:cubicBezTo>
                      <a:pt x="907969" y="21321"/>
                      <a:pt x="912645" y="32609"/>
                      <a:pt x="912645" y="44379"/>
                    </a:cubicBezTo>
                    <a:lnTo>
                      <a:pt x="912645" y="778949"/>
                    </a:lnTo>
                    <a:cubicBezTo>
                      <a:pt x="912645" y="790720"/>
                      <a:pt x="907969" y="802008"/>
                      <a:pt x="899647" y="810330"/>
                    </a:cubicBezTo>
                    <a:cubicBezTo>
                      <a:pt x="891324" y="818653"/>
                      <a:pt x="880036" y="823329"/>
                      <a:pt x="868266" y="823329"/>
                    </a:cubicBezTo>
                    <a:lnTo>
                      <a:pt x="44379" y="823329"/>
                    </a:lnTo>
                    <a:cubicBezTo>
                      <a:pt x="32609" y="823329"/>
                      <a:pt x="21321" y="818653"/>
                      <a:pt x="12998" y="810330"/>
                    </a:cubicBezTo>
                    <a:cubicBezTo>
                      <a:pt x="4676" y="802008"/>
                      <a:pt x="0" y="790720"/>
                      <a:pt x="0" y="778949"/>
                    </a:cubicBezTo>
                    <a:lnTo>
                      <a:pt x="0" y="44379"/>
                    </a:lnTo>
                    <a:cubicBezTo>
                      <a:pt x="0" y="32609"/>
                      <a:pt x="4676" y="21321"/>
                      <a:pt x="12998" y="12998"/>
                    </a:cubicBezTo>
                    <a:cubicBezTo>
                      <a:pt x="21321" y="4676"/>
                      <a:pt x="32609" y="0"/>
                      <a:pt x="44379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15570" r="-15570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8266822" y="6300197"/>
            <a:ext cx="4155949" cy="2935657"/>
            <a:chOff x="0" y="0"/>
            <a:chExt cx="1184091" cy="83641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84091" cy="836412"/>
            </a:xfrm>
            <a:custGeom>
              <a:avLst/>
              <a:gdLst/>
              <a:ahLst/>
              <a:cxnLst/>
              <a:rect l="l" t="t" r="r" b="b"/>
              <a:pathLst>
                <a:path w="1184091" h="836412">
                  <a:moveTo>
                    <a:pt x="37257" y="0"/>
                  </a:moveTo>
                  <a:lnTo>
                    <a:pt x="1146834" y="0"/>
                  </a:lnTo>
                  <a:cubicBezTo>
                    <a:pt x="1156715" y="0"/>
                    <a:pt x="1166192" y="3925"/>
                    <a:pt x="1173179" y="10912"/>
                  </a:cubicBezTo>
                  <a:cubicBezTo>
                    <a:pt x="1180166" y="17899"/>
                    <a:pt x="1184091" y="27376"/>
                    <a:pt x="1184091" y="37257"/>
                  </a:cubicBezTo>
                  <a:lnTo>
                    <a:pt x="1184091" y="799155"/>
                  </a:lnTo>
                  <a:cubicBezTo>
                    <a:pt x="1184091" y="819731"/>
                    <a:pt x="1167411" y="836412"/>
                    <a:pt x="1146834" y="836412"/>
                  </a:cubicBezTo>
                  <a:lnTo>
                    <a:pt x="37257" y="836412"/>
                  </a:lnTo>
                  <a:cubicBezTo>
                    <a:pt x="27376" y="836412"/>
                    <a:pt x="17899" y="832487"/>
                    <a:pt x="10912" y="825500"/>
                  </a:cubicBezTo>
                  <a:cubicBezTo>
                    <a:pt x="3925" y="818512"/>
                    <a:pt x="0" y="809036"/>
                    <a:pt x="0" y="799155"/>
                  </a:cubicBezTo>
                  <a:lnTo>
                    <a:pt x="0" y="37257"/>
                  </a:lnTo>
                  <a:cubicBezTo>
                    <a:pt x="0" y="27376"/>
                    <a:pt x="3925" y="17899"/>
                    <a:pt x="10912" y="10912"/>
                  </a:cubicBezTo>
                  <a:cubicBezTo>
                    <a:pt x="17899" y="3925"/>
                    <a:pt x="27376" y="0"/>
                    <a:pt x="37257" y="0"/>
                  </a:cubicBezTo>
                  <a:close/>
                </a:path>
              </a:pathLst>
            </a:custGeom>
            <a:solidFill>
              <a:srgbClr val="2C2227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84091" cy="8745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673014" y="6300197"/>
            <a:ext cx="4388261" cy="2935657"/>
            <a:chOff x="0" y="0"/>
            <a:chExt cx="1184091" cy="83641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84091" cy="836412"/>
            </a:xfrm>
            <a:custGeom>
              <a:avLst/>
              <a:gdLst/>
              <a:ahLst/>
              <a:cxnLst/>
              <a:rect l="l" t="t" r="r" b="b"/>
              <a:pathLst>
                <a:path w="1184091" h="836412">
                  <a:moveTo>
                    <a:pt x="37257" y="0"/>
                  </a:moveTo>
                  <a:lnTo>
                    <a:pt x="1146834" y="0"/>
                  </a:lnTo>
                  <a:cubicBezTo>
                    <a:pt x="1156715" y="0"/>
                    <a:pt x="1166192" y="3925"/>
                    <a:pt x="1173179" y="10912"/>
                  </a:cubicBezTo>
                  <a:cubicBezTo>
                    <a:pt x="1180166" y="17899"/>
                    <a:pt x="1184091" y="27376"/>
                    <a:pt x="1184091" y="37257"/>
                  </a:cubicBezTo>
                  <a:lnTo>
                    <a:pt x="1184091" y="799155"/>
                  </a:lnTo>
                  <a:cubicBezTo>
                    <a:pt x="1184091" y="819731"/>
                    <a:pt x="1167411" y="836412"/>
                    <a:pt x="1146834" y="836412"/>
                  </a:cubicBezTo>
                  <a:lnTo>
                    <a:pt x="37257" y="836412"/>
                  </a:lnTo>
                  <a:cubicBezTo>
                    <a:pt x="27376" y="836412"/>
                    <a:pt x="17899" y="832487"/>
                    <a:pt x="10912" y="825500"/>
                  </a:cubicBezTo>
                  <a:cubicBezTo>
                    <a:pt x="3925" y="818512"/>
                    <a:pt x="0" y="809036"/>
                    <a:pt x="0" y="799155"/>
                  </a:cubicBezTo>
                  <a:lnTo>
                    <a:pt x="0" y="37257"/>
                  </a:lnTo>
                  <a:cubicBezTo>
                    <a:pt x="0" y="27376"/>
                    <a:pt x="3925" y="17899"/>
                    <a:pt x="10912" y="10912"/>
                  </a:cubicBezTo>
                  <a:cubicBezTo>
                    <a:pt x="17899" y="3925"/>
                    <a:pt x="27376" y="0"/>
                    <a:pt x="37257" y="0"/>
                  </a:cubicBezTo>
                  <a:close/>
                </a:path>
              </a:pathLst>
            </a:custGeom>
            <a:solidFill>
              <a:srgbClr val="2C2227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184091" cy="8745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274515" y="1028700"/>
            <a:ext cx="8786760" cy="4931757"/>
            <a:chOff x="0" y="0"/>
            <a:chExt cx="2229418" cy="12852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229418" cy="1285290"/>
            </a:xfrm>
            <a:custGeom>
              <a:avLst/>
              <a:gdLst/>
              <a:ahLst/>
              <a:cxnLst/>
              <a:rect l="l" t="t" r="r" b="b"/>
              <a:pathLst>
                <a:path w="2229418" h="1285290">
                  <a:moveTo>
                    <a:pt x="18100" y="0"/>
                  </a:moveTo>
                  <a:lnTo>
                    <a:pt x="2211318" y="0"/>
                  </a:lnTo>
                  <a:cubicBezTo>
                    <a:pt x="2216118" y="0"/>
                    <a:pt x="2220722" y="1907"/>
                    <a:pt x="2224117" y="5301"/>
                  </a:cubicBezTo>
                  <a:cubicBezTo>
                    <a:pt x="2227511" y="8696"/>
                    <a:pt x="2229418" y="13300"/>
                    <a:pt x="2229418" y="18100"/>
                  </a:cubicBezTo>
                  <a:lnTo>
                    <a:pt x="2229418" y="1267190"/>
                  </a:lnTo>
                  <a:cubicBezTo>
                    <a:pt x="2229418" y="1277186"/>
                    <a:pt x="2221314" y="1285290"/>
                    <a:pt x="2211318" y="1285290"/>
                  </a:cubicBezTo>
                  <a:lnTo>
                    <a:pt x="18100" y="1285290"/>
                  </a:lnTo>
                  <a:cubicBezTo>
                    <a:pt x="13300" y="1285290"/>
                    <a:pt x="8696" y="1283383"/>
                    <a:pt x="5301" y="1279989"/>
                  </a:cubicBezTo>
                  <a:cubicBezTo>
                    <a:pt x="1907" y="1276594"/>
                    <a:pt x="0" y="1271990"/>
                    <a:pt x="0" y="1267190"/>
                  </a:cubicBezTo>
                  <a:lnTo>
                    <a:pt x="0" y="18100"/>
                  </a:lnTo>
                  <a:cubicBezTo>
                    <a:pt x="0" y="13300"/>
                    <a:pt x="1907" y="8696"/>
                    <a:pt x="5301" y="5301"/>
                  </a:cubicBezTo>
                  <a:cubicBezTo>
                    <a:pt x="8696" y="1907"/>
                    <a:pt x="13300" y="0"/>
                    <a:pt x="18100" y="0"/>
                  </a:cubicBezTo>
                  <a:close/>
                </a:path>
              </a:pathLst>
            </a:custGeom>
            <a:solidFill>
              <a:srgbClr val="2C2227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229418" cy="13233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277352" y="1001198"/>
            <a:ext cx="9067445" cy="765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2"/>
              </a:lnSpc>
            </a:pPr>
            <a:r>
              <a:rPr lang="en-US" sz="5539" b="1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Introduction And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26725" y="1733862"/>
            <a:ext cx="9840261" cy="813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15"/>
              </a:lnSpc>
            </a:pPr>
            <a:r>
              <a:rPr lang="en-US" sz="5539" b="1">
                <a:solidFill>
                  <a:srgbClr val="FB47DE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Definitions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822688" y="6555309"/>
            <a:ext cx="967415" cy="55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87"/>
              </a:lnSpc>
            </a:pPr>
            <a:r>
              <a:rPr lang="en-US" sz="3848" spc="-165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228879" y="6555309"/>
            <a:ext cx="967415" cy="55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87"/>
              </a:lnSpc>
            </a:pPr>
            <a:r>
              <a:rPr lang="en-US" sz="3848" spc="-165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822688" y="7229838"/>
            <a:ext cx="3273636" cy="37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3"/>
              </a:lnSpc>
            </a:pPr>
            <a:r>
              <a:rPr lang="en-US" sz="2626" b="1">
                <a:solidFill>
                  <a:srgbClr val="FFFFFF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Software Update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228879" y="7229838"/>
            <a:ext cx="3273636" cy="37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3"/>
              </a:lnSpc>
            </a:pPr>
            <a:r>
              <a:rPr lang="en-US" sz="2626" b="1">
                <a:solidFill>
                  <a:srgbClr val="FFFFFF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Error Fix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822688" y="7755515"/>
            <a:ext cx="3445512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434"/>
              </a:lnSpc>
              <a:spcBef>
                <a:spcPct val="0"/>
              </a:spcBef>
            </a:pPr>
            <a:r>
              <a:rPr lang="en-US" sz="2200" spc="79" dirty="0">
                <a:solidFill>
                  <a:srgbClr val="DCDCDC"/>
                </a:solidFill>
                <a:latin typeface="IBM Plex Sans Condensed" panose="020B0506050203000203" pitchFamily="34" charset="0"/>
                <a:ea typeface="Poppins Thin"/>
                <a:cs typeface="Poppins Thin"/>
                <a:sym typeface="Poppins Thin"/>
              </a:rPr>
              <a:t>Versions might expose your device to hacks. Find and update them with ease.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228878" y="7727444"/>
            <a:ext cx="368752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434"/>
              </a:lnSpc>
              <a:spcBef>
                <a:spcPct val="0"/>
              </a:spcBef>
            </a:pPr>
            <a:r>
              <a:rPr lang="en-US" sz="2200" u="none" strike="noStrike" spc="79" dirty="0">
                <a:solidFill>
                  <a:srgbClr val="DCDCDC"/>
                </a:solidFill>
                <a:latin typeface="IBM Plex Sans Condensed" panose="020B0506050203000203" pitchFamily="34" charset="0"/>
                <a:ea typeface="Poppins Thin"/>
                <a:cs typeface="Poppins Thin"/>
                <a:sym typeface="Poppins Thin"/>
              </a:rPr>
              <a:t>A software error fix, or patch, involves modifying code to resolve a defect or bug.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583148" y="1341928"/>
            <a:ext cx="8104652" cy="4248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b="1" spc="-32" dirty="0">
                <a:solidFill>
                  <a:srgbClr val="DCDCDC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Software maintenance means taking care of a software system after deployment to fix errors, improve performance, adapt to new requirements, and ensure security. Per IEEE, it's a modification after delivery to correct faults, improve attributes, or adapt to a modified environment. This extends beyond bug fixes to upgrades, optimization, and long-term sustainability.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50000">
              <a:srgbClr val="000000">
                <a:alpha val="100000"/>
              </a:srgbClr>
            </a:gs>
            <a:gs pos="100000">
              <a:srgbClr val="34011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260399"/>
            <a:ext cx="8274515" cy="11553097"/>
          </a:xfrm>
          <a:custGeom>
            <a:avLst/>
            <a:gdLst/>
            <a:ahLst/>
            <a:cxnLst/>
            <a:rect l="l" t="t" r="r" b="b"/>
            <a:pathLst>
              <a:path w="8274515" h="11553097">
                <a:moveTo>
                  <a:pt x="0" y="0"/>
                </a:moveTo>
                <a:lnTo>
                  <a:pt x="8274515" y="0"/>
                </a:lnTo>
                <a:lnTo>
                  <a:pt x="8274515" y="11553096"/>
                </a:lnTo>
                <a:lnTo>
                  <a:pt x="0" y="11553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79326" y="1104900"/>
            <a:ext cx="6245019" cy="765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2"/>
              </a:lnSpc>
            </a:pPr>
            <a:r>
              <a:rPr lang="en-US" sz="5539" b="1">
                <a:solidFill>
                  <a:srgbClr val="FB47DE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Key Report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837565"/>
            <a:ext cx="5718034" cy="813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15"/>
              </a:lnSpc>
            </a:pPr>
            <a:r>
              <a:rPr lang="en-US" sz="5539" b="1">
                <a:solidFill>
                  <a:srgbClr val="FFFFFF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Objective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353550" y="2222840"/>
            <a:ext cx="1897710" cy="1897710"/>
            <a:chOff x="0" y="0"/>
            <a:chExt cx="499808" cy="49980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9808" cy="499808"/>
            </a:xfrm>
            <a:custGeom>
              <a:avLst/>
              <a:gdLst/>
              <a:ahLst/>
              <a:cxnLst/>
              <a:rect l="l" t="t" r="r" b="b"/>
              <a:pathLst>
                <a:path w="499808" h="499808">
                  <a:moveTo>
                    <a:pt x="77513" y="0"/>
                  </a:moveTo>
                  <a:lnTo>
                    <a:pt x="422296" y="0"/>
                  </a:lnTo>
                  <a:cubicBezTo>
                    <a:pt x="465105" y="0"/>
                    <a:pt x="499808" y="34704"/>
                    <a:pt x="499808" y="77513"/>
                  </a:cubicBezTo>
                  <a:lnTo>
                    <a:pt x="499808" y="422296"/>
                  </a:lnTo>
                  <a:cubicBezTo>
                    <a:pt x="499808" y="465105"/>
                    <a:pt x="465105" y="499808"/>
                    <a:pt x="422296" y="499808"/>
                  </a:cubicBezTo>
                  <a:lnTo>
                    <a:pt x="77513" y="499808"/>
                  </a:lnTo>
                  <a:cubicBezTo>
                    <a:pt x="34704" y="499808"/>
                    <a:pt x="0" y="465105"/>
                    <a:pt x="0" y="422296"/>
                  </a:cubicBezTo>
                  <a:lnTo>
                    <a:pt x="0" y="77513"/>
                  </a:lnTo>
                  <a:cubicBezTo>
                    <a:pt x="0" y="34704"/>
                    <a:pt x="34704" y="0"/>
                    <a:pt x="7751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8089C">
                    <a:alpha val="100000"/>
                  </a:srgbClr>
                </a:gs>
                <a:gs pos="100000">
                  <a:srgbClr val="872BB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99808" cy="5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353550" y="4761434"/>
            <a:ext cx="1897710" cy="1897710"/>
            <a:chOff x="0" y="0"/>
            <a:chExt cx="499808" cy="49980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99808" cy="499808"/>
            </a:xfrm>
            <a:custGeom>
              <a:avLst/>
              <a:gdLst/>
              <a:ahLst/>
              <a:cxnLst/>
              <a:rect l="l" t="t" r="r" b="b"/>
              <a:pathLst>
                <a:path w="499808" h="499808">
                  <a:moveTo>
                    <a:pt x="77513" y="0"/>
                  </a:moveTo>
                  <a:lnTo>
                    <a:pt x="422296" y="0"/>
                  </a:lnTo>
                  <a:cubicBezTo>
                    <a:pt x="465105" y="0"/>
                    <a:pt x="499808" y="34704"/>
                    <a:pt x="499808" y="77513"/>
                  </a:cubicBezTo>
                  <a:lnTo>
                    <a:pt x="499808" y="422296"/>
                  </a:lnTo>
                  <a:cubicBezTo>
                    <a:pt x="499808" y="465105"/>
                    <a:pt x="465105" y="499808"/>
                    <a:pt x="422296" y="499808"/>
                  </a:cubicBezTo>
                  <a:lnTo>
                    <a:pt x="77513" y="499808"/>
                  </a:lnTo>
                  <a:cubicBezTo>
                    <a:pt x="34704" y="499808"/>
                    <a:pt x="0" y="465105"/>
                    <a:pt x="0" y="422296"/>
                  </a:cubicBezTo>
                  <a:lnTo>
                    <a:pt x="0" y="77513"/>
                  </a:lnTo>
                  <a:cubicBezTo>
                    <a:pt x="0" y="34704"/>
                    <a:pt x="34704" y="0"/>
                    <a:pt x="7751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8089C">
                    <a:alpha val="100000"/>
                  </a:srgbClr>
                </a:gs>
                <a:gs pos="100000">
                  <a:srgbClr val="872BB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99808" cy="5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353550" y="7300028"/>
            <a:ext cx="1897710" cy="1897710"/>
            <a:chOff x="0" y="0"/>
            <a:chExt cx="499808" cy="49980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99808" cy="499808"/>
            </a:xfrm>
            <a:custGeom>
              <a:avLst/>
              <a:gdLst/>
              <a:ahLst/>
              <a:cxnLst/>
              <a:rect l="l" t="t" r="r" b="b"/>
              <a:pathLst>
                <a:path w="499808" h="499808">
                  <a:moveTo>
                    <a:pt x="77513" y="0"/>
                  </a:moveTo>
                  <a:lnTo>
                    <a:pt x="422296" y="0"/>
                  </a:lnTo>
                  <a:cubicBezTo>
                    <a:pt x="465105" y="0"/>
                    <a:pt x="499808" y="34704"/>
                    <a:pt x="499808" y="77513"/>
                  </a:cubicBezTo>
                  <a:lnTo>
                    <a:pt x="499808" y="422296"/>
                  </a:lnTo>
                  <a:cubicBezTo>
                    <a:pt x="499808" y="465105"/>
                    <a:pt x="465105" y="499808"/>
                    <a:pt x="422296" y="499808"/>
                  </a:cubicBezTo>
                  <a:lnTo>
                    <a:pt x="77513" y="499808"/>
                  </a:lnTo>
                  <a:cubicBezTo>
                    <a:pt x="34704" y="499808"/>
                    <a:pt x="0" y="465105"/>
                    <a:pt x="0" y="422296"/>
                  </a:cubicBezTo>
                  <a:lnTo>
                    <a:pt x="0" y="77513"/>
                  </a:lnTo>
                  <a:cubicBezTo>
                    <a:pt x="0" y="34704"/>
                    <a:pt x="34704" y="0"/>
                    <a:pt x="7751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8089C">
                    <a:alpha val="100000"/>
                  </a:srgbClr>
                </a:gs>
                <a:gs pos="100000">
                  <a:srgbClr val="872BB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99808" cy="5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9845960" y="2715250"/>
            <a:ext cx="912889" cy="912889"/>
          </a:xfrm>
          <a:custGeom>
            <a:avLst/>
            <a:gdLst/>
            <a:ahLst/>
            <a:cxnLst/>
            <a:rect l="l" t="t" r="r" b="b"/>
            <a:pathLst>
              <a:path w="912889" h="912889">
                <a:moveTo>
                  <a:pt x="0" y="0"/>
                </a:moveTo>
                <a:lnTo>
                  <a:pt x="912890" y="0"/>
                </a:lnTo>
                <a:lnTo>
                  <a:pt x="912890" y="912890"/>
                </a:lnTo>
                <a:lnTo>
                  <a:pt x="0" y="912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9738461" y="5113522"/>
            <a:ext cx="1127889" cy="1193533"/>
          </a:xfrm>
          <a:custGeom>
            <a:avLst/>
            <a:gdLst/>
            <a:ahLst/>
            <a:cxnLst/>
            <a:rect l="l" t="t" r="r" b="b"/>
            <a:pathLst>
              <a:path w="1127889" h="1193533">
                <a:moveTo>
                  <a:pt x="0" y="0"/>
                </a:moveTo>
                <a:lnTo>
                  <a:pt x="1127889" y="0"/>
                </a:lnTo>
                <a:lnTo>
                  <a:pt x="1127889" y="1193534"/>
                </a:lnTo>
                <a:lnTo>
                  <a:pt x="0" y="1193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9845960" y="7737233"/>
            <a:ext cx="1023300" cy="1023300"/>
          </a:xfrm>
          <a:custGeom>
            <a:avLst/>
            <a:gdLst/>
            <a:ahLst/>
            <a:cxnLst/>
            <a:rect l="l" t="t" r="r" b="b"/>
            <a:pathLst>
              <a:path w="1023300" h="1023300">
                <a:moveTo>
                  <a:pt x="0" y="0"/>
                </a:moveTo>
                <a:lnTo>
                  <a:pt x="1023301" y="0"/>
                </a:lnTo>
                <a:lnTo>
                  <a:pt x="1023301" y="1023300"/>
                </a:lnTo>
                <a:lnTo>
                  <a:pt x="0" y="10233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1651751" y="2960852"/>
            <a:ext cx="5279867" cy="1073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400" dirty="0">
                <a:solidFill>
                  <a:srgbClr val="FFFFFF"/>
                </a:solidFill>
                <a:latin typeface="IBM Plex Sans Condensed" panose="020B0506050203000203" pitchFamily="34" charset="0"/>
                <a:ea typeface="Poppins Extra-Light"/>
                <a:cs typeface="Poppins Extra-Light"/>
                <a:sym typeface="Poppins Extra-Light"/>
              </a:rPr>
              <a:t>Grasp the concept and essential role of software maintenance in ensuring systems are effective, reliable, and durable.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651751" y="5594926"/>
            <a:ext cx="5279867" cy="720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400" dirty="0">
                <a:solidFill>
                  <a:srgbClr val="FFFFFF"/>
                </a:solidFill>
                <a:latin typeface="IBM Plex Sans Condensed" panose="020B0506050203000203" pitchFamily="34" charset="0"/>
                <a:ea typeface="Poppins Extra-Light"/>
                <a:cs typeface="Poppins Extra-Light"/>
                <a:sym typeface="Poppins Extra-Light"/>
              </a:rPr>
              <a:t>Study the four classifications: corrective, adaptive, perfective, and preventive.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651751" y="2394672"/>
            <a:ext cx="5607549" cy="44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7"/>
              </a:lnSpc>
            </a:pPr>
            <a:r>
              <a:rPr lang="en-US" sz="2655" b="1" spc="-29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Define Software Maintenance Value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651751" y="4894517"/>
            <a:ext cx="5607549" cy="44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7"/>
              </a:lnSpc>
            </a:pPr>
            <a:r>
              <a:rPr lang="en-US" sz="2655" b="1" spc="-29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Analyze Maintenance Types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651751" y="8095695"/>
            <a:ext cx="5607549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400" dirty="0">
                <a:solidFill>
                  <a:srgbClr val="FFFFFF"/>
                </a:solidFill>
                <a:latin typeface="IBM Plex Sans Condensed" panose="020B0506050203000203" pitchFamily="34" charset="0"/>
                <a:ea typeface="Poppins Extra-Light"/>
                <a:cs typeface="Poppins Extra-Light"/>
                <a:sym typeface="Poppins Extra-Light"/>
              </a:rPr>
              <a:t>Gain practical exposure by observing real-world maintenance activities and processes at an IT firm.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651751" y="7380472"/>
            <a:ext cx="4921676" cy="44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7"/>
              </a:lnSpc>
            </a:pPr>
            <a:r>
              <a:rPr lang="en-US" sz="2655" b="1" spc="-29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Bridge Theory and Practice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028700" y="3464515"/>
            <a:ext cx="7543800" cy="5793785"/>
            <a:chOff x="0" y="0"/>
            <a:chExt cx="1966028" cy="138166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966028" cy="1381665"/>
            </a:xfrm>
            <a:custGeom>
              <a:avLst/>
              <a:gdLst/>
              <a:ahLst/>
              <a:cxnLst/>
              <a:rect l="l" t="t" r="r" b="b"/>
              <a:pathLst>
                <a:path w="1966028" h="1381665">
                  <a:moveTo>
                    <a:pt x="20525" y="0"/>
                  </a:moveTo>
                  <a:lnTo>
                    <a:pt x="1945503" y="0"/>
                  </a:lnTo>
                  <a:cubicBezTo>
                    <a:pt x="1956839" y="0"/>
                    <a:pt x="1966028" y="9189"/>
                    <a:pt x="1966028" y="20525"/>
                  </a:cubicBezTo>
                  <a:lnTo>
                    <a:pt x="1966028" y="1361139"/>
                  </a:lnTo>
                  <a:cubicBezTo>
                    <a:pt x="1966028" y="1372475"/>
                    <a:pt x="1956839" y="1381665"/>
                    <a:pt x="1945503" y="1381665"/>
                  </a:cubicBezTo>
                  <a:lnTo>
                    <a:pt x="20525" y="1381665"/>
                  </a:lnTo>
                  <a:cubicBezTo>
                    <a:pt x="9189" y="1381665"/>
                    <a:pt x="0" y="1372475"/>
                    <a:pt x="0" y="1361139"/>
                  </a:cubicBezTo>
                  <a:lnTo>
                    <a:pt x="0" y="20525"/>
                  </a:lnTo>
                  <a:cubicBezTo>
                    <a:pt x="0" y="9189"/>
                    <a:pt x="9189" y="0"/>
                    <a:pt x="20525" y="0"/>
                  </a:cubicBezTo>
                  <a:close/>
                </a:path>
              </a:pathLst>
            </a:custGeom>
            <a:solidFill>
              <a:srgbClr val="2C2227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966028" cy="1419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356382" y="3711202"/>
            <a:ext cx="6937183" cy="5349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b="1" spc="-32" dirty="0">
                <a:solidFill>
                  <a:srgbClr val="DCDCDC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The concept and critical importance of software maintenance for system longevity, covering the four types (corrective, adaptive, perfective, and preventive), and linking this theory to real-world practices, challenges, and tools observed during a visit to an IT firm to highlight its value in supporting business and ensuring long-term software sustainability.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50000">
              <a:srgbClr val="000000">
                <a:alpha val="100000"/>
              </a:srgbClr>
            </a:gs>
            <a:gs pos="100000">
              <a:srgbClr val="34011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260399"/>
            <a:ext cx="8274515" cy="11553097"/>
          </a:xfrm>
          <a:custGeom>
            <a:avLst/>
            <a:gdLst/>
            <a:ahLst/>
            <a:cxnLst/>
            <a:rect l="l" t="t" r="r" b="b"/>
            <a:pathLst>
              <a:path w="8274515" h="11553097">
                <a:moveTo>
                  <a:pt x="0" y="0"/>
                </a:moveTo>
                <a:lnTo>
                  <a:pt x="8274515" y="0"/>
                </a:lnTo>
                <a:lnTo>
                  <a:pt x="8274515" y="11553096"/>
                </a:lnTo>
                <a:lnTo>
                  <a:pt x="0" y="11553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3881890"/>
            <a:ext cx="7245815" cy="3804053"/>
          </a:xfrm>
          <a:custGeom>
            <a:avLst/>
            <a:gdLst/>
            <a:ahLst/>
            <a:cxnLst/>
            <a:rect l="l" t="t" r="r" b="b"/>
            <a:pathLst>
              <a:path w="7245815" h="3804053">
                <a:moveTo>
                  <a:pt x="0" y="0"/>
                </a:moveTo>
                <a:lnTo>
                  <a:pt x="7245815" y="0"/>
                </a:lnTo>
                <a:lnTo>
                  <a:pt x="7245815" y="3804053"/>
                </a:lnTo>
                <a:lnTo>
                  <a:pt x="0" y="3804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013485" y="3881890"/>
            <a:ext cx="7245815" cy="3804053"/>
          </a:xfrm>
          <a:custGeom>
            <a:avLst/>
            <a:gdLst/>
            <a:ahLst/>
            <a:cxnLst/>
            <a:rect l="l" t="t" r="r" b="b"/>
            <a:pathLst>
              <a:path w="7245815" h="3804053">
                <a:moveTo>
                  <a:pt x="0" y="0"/>
                </a:moveTo>
                <a:lnTo>
                  <a:pt x="7245815" y="0"/>
                </a:lnTo>
                <a:lnTo>
                  <a:pt x="7245815" y="3804053"/>
                </a:lnTo>
                <a:lnTo>
                  <a:pt x="0" y="38040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849943"/>
            <a:ext cx="16230600" cy="776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8"/>
              </a:lnSpc>
            </a:pPr>
            <a:r>
              <a:rPr lang="en-US" sz="5639" b="1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Company Overview - </a:t>
            </a:r>
            <a:r>
              <a:rPr lang="en-US" sz="5639" b="1">
                <a:solidFill>
                  <a:srgbClr val="E229C4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Divine IT Limited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849809"/>
            <a:ext cx="1623060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9"/>
              </a:lnSpc>
            </a:pPr>
            <a:r>
              <a:rPr lang="en-US" sz="2499" b="1" spc="-27" dirty="0">
                <a:solidFill>
                  <a:srgbClr val="DCDCDC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Founded in 2005, Divine IT Limited is an award-winning provider of web &amp; mobile solutions, ERP, and integration services. The firm holds CMMI Level 3, ISO 27001:2013, and ISO 9001:2015 — demonstrating mature processes, information security, and quality management.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750277"/>
            <a:ext cx="2095500" cy="606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 spc="-38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PrismERP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13485" y="7747937"/>
            <a:ext cx="1949915" cy="606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 b="1" spc="-38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LinesPay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8449612"/>
            <a:ext cx="7245815" cy="120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20"/>
              </a:lnSpc>
              <a:spcBef>
                <a:spcPct val="0"/>
              </a:spcBef>
            </a:pPr>
            <a:r>
              <a:rPr lang="en-US" sz="2300" b="1" spc="-25" dirty="0">
                <a:solidFill>
                  <a:srgbClr val="DCDCDC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Platform-independent ERP used by 400+ businesses across 65 industry types for centralised operations and cross-department workflows.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13485" y="8449612"/>
            <a:ext cx="7245815" cy="793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20"/>
              </a:lnSpc>
              <a:spcBef>
                <a:spcPct val="0"/>
              </a:spcBef>
            </a:pPr>
            <a:r>
              <a:rPr lang="en-US" sz="2300" b="1" spc="-25" dirty="0">
                <a:solidFill>
                  <a:srgbClr val="DCDCDC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Comprehensive HR &amp; payroll system covering attendance, payslips, loans, allowances, and advanced reporting.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50000">
              <a:srgbClr val="000000">
                <a:alpha val="100000"/>
              </a:srgbClr>
            </a:gs>
            <a:gs pos="100000">
              <a:srgbClr val="34011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260399"/>
            <a:ext cx="8274515" cy="11553097"/>
          </a:xfrm>
          <a:custGeom>
            <a:avLst/>
            <a:gdLst/>
            <a:ahLst/>
            <a:cxnLst/>
            <a:rect l="l" t="t" r="r" b="b"/>
            <a:pathLst>
              <a:path w="8274515" h="11553097">
                <a:moveTo>
                  <a:pt x="0" y="0"/>
                </a:moveTo>
                <a:lnTo>
                  <a:pt x="8274515" y="0"/>
                </a:lnTo>
                <a:lnTo>
                  <a:pt x="8274515" y="11553096"/>
                </a:lnTo>
                <a:lnTo>
                  <a:pt x="0" y="11553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588582"/>
            <a:ext cx="16230600" cy="9255526"/>
            <a:chOff x="0" y="0"/>
            <a:chExt cx="4229939" cy="24121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29939" cy="2412130"/>
            </a:xfrm>
            <a:custGeom>
              <a:avLst/>
              <a:gdLst/>
              <a:ahLst/>
              <a:cxnLst/>
              <a:rect l="l" t="t" r="r" b="b"/>
              <a:pathLst>
                <a:path w="4229939" h="2412130">
                  <a:moveTo>
                    <a:pt x="9540" y="0"/>
                  </a:moveTo>
                  <a:lnTo>
                    <a:pt x="4220400" y="0"/>
                  </a:lnTo>
                  <a:cubicBezTo>
                    <a:pt x="4225668" y="0"/>
                    <a:pt x="4229939" y="4271"/>
                    <a:pt x="4229939" y="9540"/>
                  </a:cubicBezTo>
                  <a:lnTo>
                    <a:pt x="4229939" y="2402590"/>
                  </a:lnTo>
                  <a:cubicBezTo>
                    <a:pt x="4229939" y="2407858"/>
                    <a:pt x="4225668" y="2412130"/>
                    <a:pt x="4220400" y="2412130"/>
                  </a:cubicBezTo>
                  <a:lnTo>
                    <a:pt x="9540" y="2412130"/>
                  </a:lnTo>
                  <a:cubicBezTo>
                    <a:pt x="4271" y="2412130"/>
                    <a:pt x="0" y="2407858"/>
                    <a:pt x="0" y="2402590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000000">
                <a:alpha val="44706"/>
              </a:srgbClr>
            </a:solidFill>
            <a:ln w="19050" cap="sq">
              <a:solidFill>
                <a:srgbClr val="FFFFFF">
                  <a:alpha val="4470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29939" cy="2450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37573" y="1298689"/>
            <a:ext cx="3243846" cy="77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41"/>
              </a:lnSpc>
            </a:pPr>
            <a:r>
              <a:rPr lang="en-US" sz="5604" b="1">
                <a:solidFill>
                  <a:srgbClr val="FB47DE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Services,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703798" y="1260589"/>
            <a:ext cx="6760435" cy="814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89"/>
              </a:lnSpc>
            </a:pPr>
            <a:r>
              <a:rPr lang="en-US" sz="5604" b="1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Technologies &amp; QA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37573" y="2351225"/>
            <a:ext cx="14737340" cy="2309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90"/>
              </a:lnSpc>
            </a:pPr>
            <a:r>
              <a:rPr lang="en-US" sz="3000" b="1" dirty="0">
                <a:solidFill>
                  <a:srgbClr val="DCDCDC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Core services include custom app development, web &amp; e-commerce, mobile apps, ERP consultancy, storage &amp; backup, physical security, managed support, system integration, and data center solutions. Maintenance relies on a diverse tech stack, version control, CI/CD, automated testing, and QA labs to ensure reliability and performance.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775673" y="5818425"/>
            <a:ext cx="6498842" cy="3466790"/>
            <a:chOff x="0" y="0"/>
            <a:chExt cx="1765430" cy="94176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65430" cy="941764"/>
            </a:xfrm>
            <a:custGeom>
              <a:avLst/>
              <a:gdLst/>
              <a:ahLst/>
              <a:cxnLst/>
              <a:rect l="l" t="t" r="r" b="b"/>
              <a:pathLst>
                <a:path w="1765430" h="941764">
                  <a:moveTo>
                    <a:pt x="23826" y="0"/>
                  </a:moveTo>
                  <a:lnTo>
                    <a:pt x="1741605" y="0"/>
                  </a:lnTo>
                  <a:cubicBezTo>
                    <a:pt x="1747923" y="0"/>
                    <a:pt x="1753984" y="2510"/>
                    <a:pt x="1758452" y="6978"/>
                  </a:cubicBezTo>
                  <a:cubicBezTo>
                    <a:pt x="1762920" y="11446"/>
                    <a:pt x="1765430" y="17507"/>
                    <a:pt x="1765430" y="23826"/>
                  </a:cubicBezTo>
                  <a:lnTo>
                    <a:pt x="1765430" y="917938"/>
                  </a:lnTo>
                  <a:cubicBezTo>
                    <a:pt x="1765430" y="931097"/>
                    <a:pt x="1754763" y="941764"/>
                    <a:pt x="1741605" y="941764"/>
                  </a:cubicBezTo>
                  <a:lnTo>
                    <a:pt x="23826" y="941764"/>
                  </a:lnTo>
                  <a:cubicBezTo>
                    <a:pt x="10667" y="941764"/>
                    <a:pt x="0" y="931097"/>
                    <a:pt x="0" y="917938"/>
                  </a:cubicBezTo>
                  <a:lnTo>
                    <a:pt x="0" y="23826"/>
                  </a:lnTo>
                  <a:cubicBezTo>
                    <a:pt x="0" y="10667"/>
                    <a:pt x="10667" y="0"/>
                    <a:pt x="23826" y="0"/>
                  </a:cubicBezTo>
                  <a:close/>
                </a:path>
              </a:pathLst>
            </a:custGeom>
            <a:solidFill>
              <a:srgbClr val="2C2227">
                <a:alpha val="43922"/>
              </a:srgbClr>
            </a:solidFill>
            <a:ln w="28575" cap="sq">
              <a:solidFill>
                <a:srgbClr val="FFFFFF">
                  <a:alpha val="43922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765430" cy="979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5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236461" y="7165532"/>
            <a:ext cx="5489915" cy="1240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5585" lvl="1" indent="-252792" algn="l">
              <a:lnSpc>
                <a:spcPts val="3278"/>
              </a:lnSpc>
              <a:buFont typeface="Arial"/>
              <a:buChar char="•"/>
            </a:pPr>
            <a:r>
              <a:rPr lang="en-US" sz="2341" dirty="0">
                <a:solidFill>
                  <a:srgbClr val="FFFFFF"/>
                </a:solidFill>
                <a:latin typeface="IBM Plex Sans Condensed" panose="020B0506050203000203" pitchFamily="34" charset="0"/>
                <a:ea typeface="Poppins Extra-Light"/>
                <a:cs typeface="Poppins Extra-Light"/>
                <a:sym typeface="Poppins Extra-Light"/>
              </a:rPr>
              <a:t>Version Control (Git)</a:t>
            </a:r>
          </a:p>
          <a:p>
            <a:pPr marL="505585" lvl="1" indent="-252792" algn="l">
              <a:lnSpc>
                <a:spcPts val="3278"/>
              </a:lnSpc>
              <a:buFont typeface="Arial"/>
              <a:buChar char="•"/>
            </a:pPr>
            <a:r>
              <a:rPr lang="en-US" sz="2341" dirty="0">
                <a:solidFill>
                  <a:srgbClr val="FFFFFF"/>
                </a:solidFill>
                <a:latin typeface="IBM Plex Sans Condensed" panose="020B0506050203000203" pitchFamily="34" charset="0"/>
                <a:ea typeface="Poppins Extra-Light"/>
                <a:cs typeface="Poppins Extra-Light"/>
                <a:sym typeface="Poppins Extra-Light"/>
              </a:rPr>
              <a:t>CI/CD pipelines &amp; staging environments</a:t>
            </a:r>
          </a:p>
          <a:p>
            <a:pPr marL="505585" lvl="1" indent="-252792" algn="l">
              <a:lnSpc>
                <a:spcPts val="3278"/>
              </a:lnSpc>
              <a:buFont typeface="Arial"/>
              <a:buChar char="•"/>
            </a:pPr>
            <a:r>
              <a:rPr lang="en-US" sz="2341" dirty="0">
                <a:solidFill>
                  <a:srgbClr val="FFFFFF"/>
                </a:solidFill>
                <a:latin typeface="IBM Plex Sans Condensed" panose="020B0506050203000203" pitchFamily="34" charset="0"/>
                <a:ea typeface="Poppins Extra-Light"/>
                <a:cs typeface="Poppins Extra-Light"/>
                <a:sym typeface="Poppins Extra-Light"/>
              </a:rPr>
              <a:t>Automated testing frameworks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36461" y="6279035"/>
            <a:ext cx="3614160" cy="563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30"/>
              </a:lnSpc>
            </a:pPr>
            <a:r>
              <a:rPr lang="en-US" sz="3307" b="1" spc="-36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Key Technologies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144000" y="5818425"/>
            <a:ext cx="7119534" cy="3466790"/>
            <a:chOff x="0" y="0"/>
            <a:chExt cx="1934043" cy="94176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34043" cy="941764"/>
            </a:xfrm>
            <a:custGeom>
              <a:avLst/>
              <a:gdLst/>
              <a:ahLst/>
              <a:cxnLst/>
              <a:rect l="l" t="t" r="r" b="b"/>
              <a:pathLst>
                <a:path w="1934043" h="941764">
                  <a:moveTo>
                    <a:pt x="20661" y="0"/>
                  </a:moveTo>
                  <a:lnTo>
                    <a:pt x="1913382" y="0"/>
                  </a:lnTo>
                  <a:cubicBezTo>
                    <a:pt x="1918862" y="0"/>
                    <a:pt x="1924117" y="2177"/>
                    <a:pt x="1927992" y="6051"/>
                  </a:cubicBezTo>
                  <a:cubicBezTo>
                    <a:pt x="1931866" y="9926"/>
                    <a:pt x="1934043" y="15181"/>
                    <a:pt x="1934043" y="20661"/>
                  </a:cubicBezTo>
                  <a:lnTo>
                    <a:pt x="1934043" y="921103"/>
                  </a:lnTo>
                  <a:cubicBezTo>
                    <a:pt x="1934043" y="926583"/>
                    <a:pt x="1931866" y="931838"/>
                    <a:pt x="1927992" y="935713"/>
                  </a:cubicBezTo>
                  <a:cubicBezTo>
                    <a:pt x="1924117" y="939587"/>
                    <a:pt x="1918862" y="941764"/>
                    <a:pt x="1913382" y="941764"/>
                  </a:cubicBezTo>
                  <a:lnTo>
                    <a:pt x="20661" y="941764"/>
                  </a:lnTo>
                  <a:cubicBezTo>
                    <a:pt x="15181" y="941764"/>
                    <a:pt x="9926" y="939587"/>
                    <a:pt x="6051" y="935713"/>
                  </a:cubicBezTo>
                  <a:cubicBezTo>
                    <a:pt x="2177" y="931838"/>
                    <a:pt x="0" y="926583"/>
                    <a:pt x="0" y="921103"/>
                  </a:cubicBezTo>
                  <a:lnTo>
                    <a:pt x="0" y="20661"/>
                  </a:lnTo>
                  <a:cubicBezTo>
                    <a:pt x="0" y="15181"/>
                    <a:pt x="2177" y="9926"/>
                    <a:pt x="6051" y="6051"/>
                  </a:cubicBezTo>
                  <a:cubicBezTo>
                    <a:pt x="9926" y="2177"/>
                    <a:pt x="15181" y="0"/>
                    <a:pt x="206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8089C">
                    <a:alpha val="100000"/>
                  </a:srgbClr>
                </a:gs>
                <a:gs pos="100000">
                  <a:srgbClr val="872BBF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934043" cy="979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5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958810" y="7165532"/>
            <a:ext cx="5653816" cy="1645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5585" lvl="1" indent="-252792" algn="l">
              <a:lnSpc>
                <a:spcPts val="3278"/>
              </a:lnSpc>
              <a:buFont typeface="Arial"/>
              <a:buChar char="•"/>
            </a:pPr>
            <a:r>
              <a:rPr lang="en-US" sz="234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Dedicated QA/testing labs</a:t>
            </a:r>
          </a:p>
          <a:p>
            <a:pPr marL="505585" lvl="1" indent="-252792" algn="l">
              <a:lnSpc>
                <a:spcPts val="3278"/>
              </a:lnSpc>
              <a:buFont typeface="Arial"/>
              <a:buChar char="•"/>
            </a:pPr>
            <a:r>
              <a:rPr lang="en-US" sz="234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Regression &amp; performance testing</a:t>
            </a:r>
          </a:p>
          <a:p>
            <a:pPr marL="505585" lvl="1" indent="-252792" algn="l">
              <a:lnSpc>
                <a:spcPts val="3278"/>
              </a:lnSpc>
              <a:buFont typeface="Arial"/>
              <a:buChar char="•"/>
            </a:pPr>
            <a:r>
              <a:rPr lang="en-US" sz="234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Security testing &amp; ISO-aligned controls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738029" y="6279035"/>
            <a:ext cx="5109427" cy="563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30"/>
              </a:lnSpc>
            </a:pPr>
            <a:r>
              <a:rPr lang="en-US" sz="3307" b="1" spc="-36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Quality Assurance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50000">
              <a:srgbClr val="000000">
                <a:alpha val="100000"/>
              </a:srgbClr>
            </a:gs>
            <a:gs pos="100000">
              <a:srgbClr val="34011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266097"/>
            <a:ext cx="8274515" cy="11553097"/>
          </a:xfrm>
          <a:custGeom>
            <a:avLst/>
            <a:gdLst/>
            <a:ahLst/>
            <a:cxnLst/>
            <a:rect l="l" t="t" r="r" b="b"/>
            <a:pathLst>
              <a:path w="8274515" h="11553097">
                <a:moveTo>
                  <a:pt x="0" y="0"/>
                </a:moveTo>
                <a:lnTo>
                  <a:pt x="8274515" y="0"/>
                </a:lnTo>
                <a:lnTo>
                  <a:pt x="8274515" y="11553097"/>
                </a:lnTo>
                <a:lnTo>
                  <a:pt x="0" y="1155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277352" y="1001198"/>
            <a:ext cx="9067445" cy="776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8"/>
              </a:lnSpc>
            </a:pPr>
            <a:r>
              <a:rPr lang="en-US" sz="5639" b="1">
                <a:solidFill>
                  <a:srgbClr val="FFFFFF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Types of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26725" y="1733862"/>
            <a:ext cx="9840261" cy="8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29"/>
              </a:lnSpc>
            </a:pPr>
            <a:r>
              <a:rPr lang="en-US" sz="5639" b="1">
                <a:solidFill>
                  <a:srgbClr val="FB47DE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Software Maintenance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127918" y="959637"/>
            <a:ext cx="4965260" cy="357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400" dirty="0">
                <a:solidFill>
                  <a:srgbClr val="FFFFFF"/>
                </a:solidFill>
                <a:latin typeface="IBM Plex Sans Condensed" panose="020B0506050203000203" pitchFamily="34" charset="0"/>
                <a:ea typeface="Poppins Extra-Light"/>
                <a:cs typeface="Poppins Extra-Light"/>
                <a:sym typeface="Poppins Extra-Light"/>
              </a:rPr>
              <a:t>Defines four main maintenance types.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524998" y="6886371"/>
            <a:ext cx="7924802" cy="2149571"/>
            <a:chOff x="0" y="0"/>
            <a:chExt cx="2015676" cy="56021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15676" cy="560211"/>
            </a:xfrm>
            <a:custGeom>
              <a:avLst/>
              <a:gdLst/>
              <a:ahLst/>
              <a:cxnLst/>
              <a:rect l="l" t="t" r="r" b="b"/>
              <a:pathLst>
                <a:path w="2015676" h="560211">
                  <a:moveTo>
                    <a:pt x="20020" y="0"/>
                  </a:moveTo>
                  <a:lnTo>
                    <a:pt x="1995657" y="0"/>
                  </a:lnTo>
                  <a:cubicBezTo>
                    <a:pt x="2006713" y="0"/>
                    <a:pt x="2015676" y="8963"/>
                    <a:pt x="2015676" y="20020"/>
                  </a:cubicBezTo>
                  <a:lnTo>
                    <a:pt x="2015676" y="540191"/>
                  </a:lnTo>
                  <a:cubicBezTo>
                    <a:pt x="2015676" y="551248"/>
                    <a:pt x="2006713" y="560211"/>
                    <a:pt x="1995657" y="560211"/>
                  </a:cubicBezTo>
                  <a:lnTo>
                    <a:pt x="20020" y="560211"/>
                  </a:lnTo>
                  <a:cubicBezTo>
                    <a:pt x="14710" y="560211"/>
                    <a:pt x="9618" y="558102"/>
                    <a:pt x="5864" y="554347"/>
                  </a:cubicBezTo>
                  <a:cubicBezTo>
                    <a:pt x="2109" y="550593"/>
                    <a:pt x="0" y="545501"/>
                    <a:pt x="0" y="540191"/>
                  </a:cubicBezTo>
                  <a:lnTo>
                    <a:pt x="0" y="20020"/>
                  </a:lnTo>
                  <a:cubicBezTo>
                    <a:pt x="0" y="8963"/>
                    <a:pt x="8963" y="0"/>
                    <a:pt x="20020" y="0"/>
                  </a:cubicBezTo>
                  <a:close/>
                </a:path>
              </a:pathLst>
            </a:custGeom>
            <a:solidFill>
              <a:srgbClr val="2C2227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15676" cy="5983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524998" y="4067770"/>
            <a:ext cx="7924802" cy="2149571"/>
            <a:chOff x="0" y="0"/>
            <a:chExt cx="2015676" cy="56021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15676" cy="560211"/>
            </a:xfrm>
            <a:custGeom>
              <a:avLst/>
              <a:gdLst/>
              <a:ahLst/>
              <a:cxnLst/>
              <a:rect l="l" t="t" r="r" b="b"/>
              <a:pathLst>
                <a:path w="2015676" h="560211">
                  <a:moveTo>
                    <a:pt x="20020" y="0"/>
                  </a:moveTo>
                  <a:lnTo>
                    <a:pt x="1995657" y="0"/>
                  </a:lnTo>
                  <a:cubicBezTo>
                    <a:pt x="2006713" y="0"/>
                    <a:pt x="2015676" y="8963"/>
                    <a:pt x="2015676" y="20020"/>
                  </a:cubicBezTo>
                  <a:lnTo>
                    <a:pt x="2015676" y="540191"/>
                  </a:lnTo>
                  <a:cubicBezTo>
                    <a:pt x="2015676" y="551248"/>
                    <a:pt x="2006713" y="560211"/>
                    <a:pt x="1995657" y="560211"/>
                  </a:cubicBezTo>
                  <a:lnTo>
                    <a:pt x="20020" y="560211"/>
                  </a:lnTo>
                  <a:cubicBezTo>
                    <a:pt x="14710" y="560211"/>
                    <a:pt x="9618" y="558102"/>
                    <a:pt x="5864" y="554347"/>
                  </a:cubicBezTo>
                  <a:cubicBezTo>
                    <a:pt x="2109" y="550593"/>
                    <a:pt x="0" y="545501"/>
                    <a:pt x="0" y="540191"/>
                  </a:cubicBezTo>
                  <a:lnTo>
                    <a:pt x="0" y="20020"/>
                  </a:lnTo>
                  <a:cubicBezTo>
                    <a:pt x="0" y="8963"/>
                    <a:pt x="8963" y="0"/>
                    <a:pt x="20020" y="0"/>
                  </a:cubicBezTo>
                  <a:close/>
                </a:path>
              </a:pathLst>
            </a:custGeom>
            <a:solidFill>
              <a:srgbClr val="2C2227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015676" cy="5983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844006" y="7181731"/>
            <a:ext cx="829460" cy="591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87"/>
              </a:lnSpc>
            </a:pPr>
            <a:r>
              <a:rPr lang="en-US" sz="3848" spc="-16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820926" y="4412124"/>
            <a:ext cx="720843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87"/>
              </a:lnSpc>
            </a:pPr>
            <a:r>
              <a:rPr lang="en-US" sz="3848" spc="-16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664998" y="7225118"/>
            <a:ext cx="3283368" cy="431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5"/>
              </a:lnSpc>
            </a:pPr>
            <a:r>
              <a:rPr lang="en-US" sz="2899" b="1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Preventive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596224" y="4462924"/>
            <a:ext cx="3283368" cy="431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5"/>
              </a:lnSpc>
            </a:pPr>
            <a:r>
              <a:rPr lang="en-US" sz="2899" b="1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Adaptive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610511" y="7720238"/>
            <a:ext cx="6403018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400" spc="92" dirty="0">
                <a:solidFill>
                  <a:srgbClr val="FFFFFF"/>
                </a:solidFill>
                <a:latin typeface="IBM Plex Sans Condensed" panose="020B0506050203000203" pitchFamily="34" charset="0"/>
                <a:ea typeface="Poppins Thin"/>
                <a:cs typeface="Poppins Thin"/>
                <a:sym typeface="Poppins Thin"/>
              </a:rPr>
              <a:t>Proactive refactoring, documentation updates, and optimisations to reduce future faults and technical debt.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650711" y="5061169"/>
            <a:ext cx="611329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400" spc="92" dirty="0">
                <a:solidFill>
                  <a:srgbClr val="FFFFFF"/>
                </a:solidFill>
                <a:latin typeface="IBM Plex Sans Condensed" panose="020B0506050203000203" pitchFamily="34" charset="0"/>
                <a:ea typeface="Poppins Thin"/>
                <a:cs typeface="Poppins Thin"/>
                <a:sym typeface="Poppins Thin"/>
              </a:rPr>
              <a:t>Adapt software to new environments (OS, hardware, third-party APIs) to keep compatibility.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28700" y="6886371"/>
            <a:ext cx="7734304" cy="2149571"/>
            <a:chOff x="0" y="0"/>
            <a:chExt cx="2015676" cy="56021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015676" cy="560211"/>
            </a:xfrm>
            <a:custGeom>
              <a:avLst/>
              <a:gdLst/>
              <a:ahLst/>
              <a:cxnLst/>
              <a:rect l="l" t="t" r="r" b="b"/>
              <a:pathLst>
                <a:path w="2015676" h="560211">
                  <a:moveTo>
                    <a:pt x="20020" y="0"/>
                  </a:moveTo>
                  <a:lnTo>
                    <a:pt x="1995657" y="0"/>
                  </a:lnTo>
                  <a:cubicBezTo>
                    <a:pt x="2006713" y="0"/>
                    <a:pt x="2015676" y="8963"/>
                    <a:pt x="2015676" y="20020"/>
                  </a:cubicBezTo>
                  <a:lnTo>
                    <a:pt x="2015676" y="540191"/>
                  </a:lnTo>
                  <a:cubicBezTo>
                    <a:pt x="2015676" y="551248"/>
                    <a:pt x="2006713" y="560211"/>
                    <a:pt x="1995657" y="560211"/>
                  </a:cubicBezTo>
                  <a:lnTo>
                    <a:pt x="20020" y="560211"/>
                  </a:lnTo>
                  <a:cubicBezTo>
                    <a:pt x="14710" y="560211"/>
                    <a:pt x="9618" y="558102"/>
                    <a:pt x="5864" y="554347"/>
                  </a:cubicBezTo>
                  <a:cubicBezTo>
                    <a:pt x="2109" y="550593"/>
                    <a:pt x="0" y="545501"/>
                    <a:pt x="0" y="540191"/>
                  </a:cubicBezTo>
                  <a:lnTo>
                    <a:pt x="0" y="20020"/>
                  </a:lnTo>
                  <a:cubicBezTo>
                    <a:pt x="0" y="8963"/>
                    <a:pt x="8963" y="0"/>
                    <a:pt x="20020" y="0"/>
                  </a:cubicBezTo>
                  <a:close/>
                </a:path>
              </a:pathLst>
            </a:custGeom>
            <a:solidFill>
              <a:srgbClr val="2C2227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015676" cy="5983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28700" y="4067770"/>
            <a:ext cx="7734304" cy="2149571"/>
            <a:chOff x="0" y="0"/>
            <a:chExt cx="2015676" cy="56021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015676" cy="560211"/>
            </a:xfrm>
            <a:custGeom>
              <a:avLst/>
              <a:gdLst/>
              <a:ahLst/>
              <a:cxnLst/>
              <a:rect l="l" t="t" r="r" b="b"/>
              <a:pathLst>
                <a:path w="2015676" h="560211">
                  <a:moveTo>
                    <a:pt x="20020" y="0"/>
                  </a:moveTo>
                  <a:lnTo>
                    <a:pt x="1995657" y="0"/>
                  </a:lnTo>
                  <a:cubicBezTo>
                    <a:pt x="2006713" y="0"/>
                    <a:pt x="2015676" y="8963"/>
                    <a:pt x="2015676" y="20020"/>
                  </a:cubicBezTo>
                  <a:lnTo>
                    <a:pt x="2015676" y="540191"/>
                  </a:lnTo>
                  <a:cubicBezTo>
                    <a:pt x="2015676" y="551248"/>
                    <a:pt x="2006713" y="560211"/>
                    <a:pt x="1995657" y="560211"/>
                  </a:cubicBezTo>
                  <a:lnTo>
                    <a:pt x="20020" y="560211"/>
                  </a:lnTo>
                  <a:cubicBezTo>
                    <a:pt x="14710" y="560211"/>
                    <a:pt x="9618" y="558102"/>
                    <a:pt x="5864" y="554347"/>
                  </a:cubicBezTo>
                  <a:cubicBezTo>
                    <a:pt x="2109" y="550593"/>
                    <a:pt x="0" y="545501"/>
                    <a:pt x="0" y="540191"/>
                  </a:cubicBezTo>
                  <a:lnTo>
                    <a:pt x="0" y="20020"/>
                  </a:lnTo>
                  <a:cubicBezTo>
                    <a:pt x="0" y="8963"/>
                    <a:pt x="8963" y="0"/>
                    <a:pt x="20020" y="0"/>
                  </a:cubicBezTo>
                  <a:close/>
                </a:path>
              </a:pathLst>
            </a:custGeom>
            <a:solidFill>
              <a:srgbClr val="2C2227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2015676" cy="5983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341397" y="7246243"/>
            <a:ext cx="716003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87"/>
              </a:lnSpc>
            </a:pPr>
            <a:r>
              <a:rPr lang="en-US" sz="3848" spc="-16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71600" y="4412124"/>
            <a:ext cx="829460" cy="591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87"/>
              </a:lnSpc>
            </a:pPr>
            <a:r>
              <a:rPr lang="en-US" sz="3848" spc="-16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080878" y="7307488"/>
            <a:ext cx="3283368" cy="431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5"/>
              </a:lnSpc>
            </a:pPr>
            <a:r>
              <a:rPr lang="en-US" sz="2899" b="1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Perfective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080878" y="4488887"/>
            <a:ext cx="3283368" cy="431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5"/>
              </a:lnSpc>
            </a:pPr>
            <a:r>
              <a:rPr lang="en-US" sz="2899" b="1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Corrective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100806" y="7830329"/>
            <a:ext cx="6173709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800"/>
              </a:lnSpc>
              <a:spcBef>
                <a:spcPct val="0"/>
              </a:spcBef>
            </a:pPr>
            <a:r>
              <a:rPr lang="en-US" sz="2400" spc="92" dirty="0">
                <a:solidFill>
                  <a:srgbClr val="FFFFFF"/>
                </a:solidFill>
                <a:latin typeface="IBM Plex Sans Condensed" panose="020B0506050203000203" pitchFamily="34" charset="0"/>
                <a:ea typeface="Poppins Thin"/>
                <a:cs typeface="Poppins Thin"/>
                <a:sym typeface="Poppins Thin"/>
              </a:rPr>
              <a:t>Enhances performance, usability, or features based on user feedback and evolving needs.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056186" y="5142555"/>
            <a:ext cx="621833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400" spc="92" dirty="0">
                <a:solidFill>
                  <a:srgbClr val="FFFFFF"/>
                </a:solidFill>
                <a:latin typeface="IBM Plex Sans Condensed" panose="020B0506050203000203" pitchFamily="34" charset="0"/>
                <a:ea typeface="Poppins Thin"/>
                <a:cs typeface="Poppins Thin"/>
                <a:sym typeface="Poppins Thin"/>
              </a:rPr>
              <a:t>Fixes faults and bugs reported after release — reactive maintenance to restore functionality.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1174</Words>
  <Application>Microsoft Office PowerPoint</Application>
  <PresentationFormat>Custom</PresentationFormat>
  <Paragraphs>137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Poppins</vt:lpstr>
      <vt:lpstr>Calibri</vt:lpstr>
      <vt:lpstr>IBM Plex Sans Condensed</vt:lpstr>
      <vt:lpstr>Arial</vt:lpstr>
      <vt:lpstr>IBM Plex Sans Condensed Medium</vt:lpstr>
      <vt:lpstr>IBM Plex Sans Condensed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and Black Gradient Technology Keynote Presentation</dc:title>
  <cp:lastModifiedBy>Jahid Hossain - Developer</cp:lastModifiedBy>
  <cp:revision>7</cp:revision>
  <dcterms:created xsi:type="dcterms:W3CDTF">2006-08-16T00:00:00Z</dcterms:created>
  <dcterms:modified xsi:type="dcterms:W3CDTF">2025-11-09T18:11:13Z</dcterms:modified>
  <dc:identifier>DAG4ICkjFeI</dc:identifier>
</cp:coreProperties>
</file>